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324" r:id="rId3"/>
    <p:sldId id="269" r:id="rId4"/>
    <p:sldId id="301" r:id="rId5"/>
    <p:sldId id="322" r:id="rId6"/>
    <p:sldId id="295" r:id="rId7"/>
    <p:sldId id="326" r:id="rId8"/>
    <p:sldId id="317" r:id="rId9"/>
    <p:sldId id="318" r:id="rId10"/>
    <p:sldId id="319" r:id="rId11"/>
    <p:sldId id="320" r:id="rId12"/>
    <p:sldId id="296" r:id="rId13"/>
    <p:sldId id="329" r:id="rId14"/>
    <p:sldId id="325" r:id="rId15"/>
    <p:sldId id="263" r:id="rId16"/>
    <p:sldId id="270" r:id="rId17"/>
    <p:sldId id="272" r:id="rId18"/>
    <p:sldId id="321" r:id="rId19"/>
    <p:sldId id="274" r:id="rId20"/>
    <p:sldId id="275" r:id="rId21"/>
    <p:sldId id="330" r:id="rId22"/>
    <p:sldId id="268" r:id="rId23"/>
    <p:sldId id="271" r:id="rId24"/>
    <p:sldId id="299" r:id="rId25"/>
    <p:sldId id="277" r:id="rId26"/>
    <p:sldId id="278" r:id="rId27"/>
    <p:sldId id="282" r:id="rId28"/>
    <p:sldId id="297" r:id="rId29"/>
    <p:sldId id="298" r:id="rId30"/>
    <p:sldId id="302" r:id="rId31"/>
    <p:sldId id="306" r:id="rId32"/>
    <p:sldId id="303" r:id="rId33"/>
    <p:sldId id="304" r:id="rId34"/>
    <p:sldId id="305" r:id="rId35"/>
    <p:sldId id="307" r:id="rId36"/>
    <p:sldId id="308" r:id="rId37"/>
    <p:sldId id="327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liano 'Giulli' Montorio" initials="G'M" lastIdx="1" clrIdx="0">
    <p:extLst>
      <p:ext uri="{19B8F6BF-5375-455C-9EA6-DF929625EA0E}">
        <p15:presenceInfo xmlns:p15="http://schemas.microsoft.com/office/powerpoint/2012/main" userId="71a188040e8cb8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56A0"/>
    <a:srgbClr val="0517F7"/>
    <a:srgbClr val="FD0000"/>
    <a:srgbClr val="0070C0"/>
    <a:srgbClr val="4D7FA5"/>
    <a:srgbClr val="0000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4" autoAdjust="0"/>
  </p:normalViewPr>
  <p:slideViewPr>
    <p:cSldViewPr snapToGrid="0">
      <p:cViewPr varScale="1">
        <p:scale>
          <a:sx n="113" d="100"/>
          <a:sy n="11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nglische_Sprache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Einbettung_(Informatik)" TargetMode="External"/><Relationship Id="rId4" Type="http://schemas.openxmlformats.org/officeDocument/2006/relationships/hyperlink" Target="https://de.wikipedia.org/wiki/Computer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willkommen zu … Titel …</a:t>
            </a:r>
          </a:p>
          <a:p>
            <a:r>
              <a:t>Fahrzeug alf entwickelt von … an Institut für systemtechnik… mehrwert für hs bo….</a:t>
            </a:r>
          </a:p>
          <a:p>
            <a:r>
              <a:t>grundlage Forschung autonomes fahren</a:t>
            </a:r>
          </a:p>
          <a:p>
            <a:r>
              <a:t>für Arbeit wichtige Komponenten : bldc + mecanum, Lidar + kinect und Schaltschrank mit pc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384910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Validierung Regler (einlesen soll und ist wer)</a:t>
            </a:r>
          </a:p>
          <a:p>
            <a:r>
              <a:t>Bezug Überschwinger bezug Anforderungen</a:t>
            </a:r>
          </a:p>
          <a:p>
            <a:r>
              <a:t>bezug schwankender sollwert</a:t>
            </a:r>
          </a:p>
          <a:p>
            <a:endParaRPr/>
          </a:p>
          <a:p>
            <a:r>
              <a:t>Übergang zu Giulli</a:t>
            </a:r>
          </a:p>
        </p:txBody>
      </p:sp>
    </p:spTree>
    <p:extLst>
      <p:ext uri="{BB962C8B-B14F-4D97-AF65-F5344CB8AC3E}">
        <p14:creationId xmlns:p14="http://schemas.microsoft.com/office/powerpoint/2010/main" val="694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Validierung Regler (einlesen soll und ist wer)</a:t>
            </a:r>
          </a:p>
          <a:p>
            <a:r>
              <a:t>Bezug Überschwinger bezug Anforderungen</a:t>
            </a:r>
          </a:p>
          <a:p>
            <a:r>
              <a:t>bezug schwankender sollwert</a:t>
            </a:r>
          </a:p>
          <a:p>
            <a:endParaRPr/>
          </a:p>
          <a:p>
            <a:r>
              <a:t>Übergang zu Giulli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628743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 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eingebettetes System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(auch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nglische Sprache"/>
              </a:rPr>
              <a:t>englisch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embedded</a:t>
            </a:r>
            <a:r>
              <a:rPr lang="de-DE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ist ein elektronischer Rechner oder auch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Computer"/>
              </a:rPr>
              <a:t>Computer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der in einen technischen Kontext </a:t>
            </a:r>
            <a:r>
              <a:rPr lang="de-DE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Einbettung (Informatik)"/>
              </a:rPr>
              <a:t>eingebunden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(eingebettet) ist. Dabei übernimmt der Rechner entweder Überwachungs-, Steuerungs- oder Regelfunktionen oder ist für eine Form der Daten- bzw. Signalverarbeitung zuständig, beispielsweise beim Ver- bzw. Entschlüsseln, Codieren bzw. Decodieren oder Filtern.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33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willkommen zu … Titel …</a:t>
            </a:r>
          </a:p>
          <a:p>
            <a:r>
              <a:t>Fahrzeug alf entwickelt von … an Institut für systemtechnik… mehrwert für hs bo….</a:t>
            </a:r>
          </a:p>
          <a:p>
            <a:r>
              <a:t>grundlage Forschung autonomes fahren</a:t>
            </a:r>
          </a:p>
          <a:p>
            <a:r>
              <a:t>für Arbeit wichtige Komponenten : bldc + mecanum, Lidar + kinect und Schaltschrank mit pc</a:t>
            </a:r>
          </a:p>
        </p:txBody>
      </p:sp>
    </p:spTree>
    <p:extLst>
      <p:ext uri="{BB962C8B-B14F-4D97-AF65-F5344CB8AC3E}">
        <p14:creationId xmlns:p14="http://schemas.microsoft.com/office/powerpoint/2010/main" val="295728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3976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575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322510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77345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89259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342248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zweite aufgäbe:</a:t>
            </a:r>
          </a:p>
          <a:p>
            <a:r>
              <a:t>verwenden von ROS für Karto und Navigation </a:t>
            </a:r>
          </a:p>
          <a:p>
            <a:r>
              <a:t>Ros ist softwareframework einbinde von Anwendungen vereinfach —&gt;bezug rviss —&gt; Bezug Lidar Code</a:t>
            </a:r>
          </a:p>
          <a:p>
            <a:r>
              <a:t>Voraussetzung Lösung von SLAM —&gt; Was ist SLAM?</a:t>
            </a:r>
          </a:p>
          <a:p>
            <a:r>
              <a:t>In dieser Arbeit mit Algorithmus von TU Darmstadt —&gt; in Rot integriert</a:t>
            </a:r>
          </a:p>
          <a:p>
            <a:r>
              <a:t> —&gt; Belegtheitskarte (Erklärung) </a:t>
            </a:r>
          </a:p>
          <a:p>
            <a:r>
              <a:t>—&gt; Später relevant für Navigation</a:t>
            </a:r>
          </a:p>
        </p:txBody>
      </p:sp>
    </p:spTree>
    <p:extLst>
      <p:ext uri="{BB962C8B-B14F-4D97-AF65-F5344CB8AC3E}">
        <p14:creationId xmlns:p14="http://schemas.microsoft.com/office/powerpoint/2010/main" val="240357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1" descr="Shap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30" y="370558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hape 12" descr="Shap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62" y="370566"/>
            <a:ext cx="735099" cy="5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1228194"/>
            <a:ext cx="8582027" cy="1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6" y="6206595"/>
            <a:ext cx="8582027" cy="1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Giuliano Montorio und Hannes Dittmann, Hochschule Bochum"/>
          <p:cNvSpPr txBox="1"/>
          <p:nvPr/>
        </p:nvSpPr>
        <p:spPr>
          <a:xfrm>
            <a:off x="3360454" y="6366478"/>
            <a:ext cx="2423095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dirty="0"/>
              <a:t>Giuliano Montorio</a:t>
            </a:r>
            <a:r>
              <a:rPr lang="de-DE" dirty="0"/>
              <a:t>        </a:t>
            </a:r>
            <a:r>
              <a:rPr dirty="0"/>
              <a:t> Hochschule Bochum</a:t>
            </a:r>
          </a:p>
        </p:txBody>
      </p:sp>
      <p:sp>
        <p:nvSpPr>
          <p:cNvPr id="20" name="26.02.2019"/>
          <p:cNvSpPr txBox="1"/>
          <p:nvPr/>
        </p:nvSpPr>
        <p:spPr>
          <a:xfrm>
            <a:off x="449426" y="6366478"/>
            <a:ext cx="682235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>
                <a:solidFill>
                  <a:srgbClr val="585858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lang="de-DE" dirty="0"/>
              <a:t>29.10.2020</a:t>
            </a:r>
            <a:endParaRPr dirty="0"/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  <a:lvl2pPr marL="10731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2pPr>
            <a:lvl3pPr marL="15303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3pPr>
            <a:lvl4pPr marL="19875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4pPr>
            <a:lvl5pPr marL="2444749" indent="-476249">
              <a:lnSpc>
                <a:spcPct val="100000"/>
              </a:lnSpc>
              <a:buClrTx/>
              <a:buSzPts val="2100"/>
              <a:buFontTx/>
              <a:defRPr sz="2100">
                <a:solidFill>
                  <a:srgbClr val="00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529276" y="6299647"/>
            <a:ext cx="322549" cy="360649"/>
          </a:xfrm>
          <a:prstGeom prst="rect">
            <a:avLst/>
          </a:prstGeom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" name="Textebene 1…">
            <a:extLst>
              <a:ext uri="{FF2B5EF4-FFF2-40B4-BE49-F238E27FC236}">
                <a16:creationId xmlns:a16="http://schemas.microsoft.com/office/drawing/2014/main" id="{605B8E08-1DCB-4EF1-B93D-B436F9D21651}"/>
              </a:ext>
            </a:extLst>
          </p:cNvPr>
          <p:cNvSpPr txBox="1">
            <a:spLocks noGrp="1"/>
          </p:cNvSpPr>
          <p:nvPr>
            <p:ph type="body" sz="half" idx="10"/>
          </p:nvPr>
        </p:nvSpPr>
        <p:spPr>
          <a:xfrm>
            <a:off x="311698" y="1448527"/>
            <a:ext cx="3999903" cy="45552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3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7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1536633"/>
            <a:ext cx="3999903" cy="45552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8" name="Shape 27"/>
          <p:cNvSpPr txBox="1">
            <a:spLocks noGrp="1"/>
          </p:cNvSpPr>
          <p:nvPr>
            <p:ph type="body" sz="half" idx="13"/>
          </p:nvPr>
        </p:nvSpPr>
        <p:spPr>
          <a:xfrm>
            <a:off x="4832398" y="1536631"/>
            <a:ext cx="3999903" cy="455520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eltext"/>
          <p:cNvSpPr txBox="1">
            <a:spLocks noGrp="1"/>
          </p:cNvSpPr>
          <p:nvPr>
            <p:ph type="title"/>
          </p:nvPr>
        </p:nvSpPr>
        <p:spPr>
          <a:xfrm>
            <a:off x="311698" y="740799"/>
            <a:ext cx="2808003" cy="1007702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6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1852800"/>
            <a:ext cx="2808003" cy="4239302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eltext"/>
          <p:cNvSpPr txBox="1">
            <a:spLocks noGrp="1"/>
          </p:cNvSpPr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40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265500" y="1644232"/>
            <a:ext cx="4045200" cy="1976402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3737433"/>
            <a:ext cx="4045200" cy="16467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43"/>
          <p:cNvSpPr txBox="1">
            <a:spLocks noGrp="1"/>
          </p:cNvSpPr>
          <p:nvPr>
            <p:ph type="body" sz="half" idx="13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5640766"/>
            <a:ext cx="5998804" cy="8067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311698" y="1474833"/>
            <a:ext cx="8520603" cy="2618102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11698" y="4202967"/>
            <a:ext cx="8520603" cy="1734302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84349" y="6276833"/>
            <a:ext cx="8936702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120433" y="1356966"/>
            <a:ext cx="8892000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Shape 11" descr="Shap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930" y="467925"/>
            <a:ext cx="2448622" cy="52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hape 12" descr="Shap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1528" y="467930"/>
            <a:ext cx="735099" cy="52468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>
            <a:spLocks noGrp="1"/>
          </p:cNvSpPr>
          <p:nvPr>
            <p:ph type="title"/>
          </p:nvPr>
        </p:nvSpPr>
        <p:spPr>
          <a:xfrm>
            <a:off x="311698" y="593366"/>
            <a:ext cx="8520603" cy="76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Titeltext</a:t>
            </a:r>
          </a:p>
        </p:txBody>
      </p:sp>
      <p:sp>
        <p:nvSpPr>
          <p:cNvPr id="7" name="Textebene 1…"/>
          <p:cNvSpPr txBox="1">
            <a:spLocks noGrp="1"/>
          </p:cNvSpPr>
          <p:nvPr>
            <p:ph type="body" idx="1"/>
          </p:nvPr>
        </p:nvSpPr>
        <p:spPr>
          <a:xfrm>
            <a:off x="311698" y="1536633"/>
            <a:ext cx="8520603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684347" y="6320775"/>
            <a:ext cx="336811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rgbClr val="000000"/>
          </a:solidFill>
          <a:uFillTx/>
          <a:latin typeface="Latin Modern Roman"/>
          <a:ea typeface="Latin Modern Roman"/>
          <a:cs typeface="Latin Modern Roman"/>
          <a:sym typeface="Latin Modern Roman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11740059/31739935-e54f8fe4-b44f-11e7-81e8-a41952fb0cab.png" TargetMode="External"/><Relationship Id="rId2" Type="http://schemas.openxmlformats.org/officeDocument/2006/relationships/hyperlink" Target="https://images-na.ssl-images-amazon.com/images/I/91zSu44%2B34L._AC_SL1500_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keras.io/api/applications/" TargetMode="External"/><Relationship Id="rId4" Type="http://schemas.openxmlformats.org/officeDocument/2006/relationships/hyperlink" Target="https://user-images.githubusercontent.com/11740059/31739936-e569f956-b44f-11e7-9a64-6512217f0b7f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Kolloquium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Kolloquium</a:t>
            </a:r>
            <a:endParaRPr dirty="0"/>
          </a:p>
        </p:txBody>
      </p:sp>
      <p:sp>
        <p:nvSpPr>
          <p:cNvPr id="119" name="Textfeld 12"/>
          <p:cNvSpPr txBox="1"/>
          <p:nvPr/>
        </p:nvSpPr>
        <p:spPr>
          <a:xfrm>
            <a:off x="622191" y="1489586"/>
            <a:ext cx="7899618" cy="7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100"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r>
              <a:rPr dirty="0"/>
              <a:t>„</a:t>
            </a:r>
            <a:r>
              <a:rPr lang="de-DE" dirty="0"/>
              <a:t>Entwicklung einer Bildverarbeitung mit dem Schwerpunkt Personenerkennung für ein autonomes Logistik-Fahrzeug</a:t>
            </a:r>
            <a:r>
              <a:rPr dirty="0"/>
              <a:t>“</a:t>
            </a:r>
          </a:p>
        </p:txBody>
      </p:sp>
      <p:pic>
        <p:nvPicPr>
          <p:cNvPr id="120" name="Shape 59" descr="Shap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98" y="2586953"/>
            <a:ext cx="5102204" cy="322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Vergleich Merkmalsextraktoren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E4849D2-5649-41AC-AF33-20C923F18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" y="2669198"/>
            <a:ext cx="7679267" cy="303536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65D7D0-A44A-41FA-8F64-077832FAB388}"/>
              </a:ext>
            </a:extLst>
          </p:cNvPr>
          <p:cNvSpPr/>
          <p:nvPr/>
        </p:nvSpPr>
        <p:spPr>
          <a:xfrm>
            <a:off x="7099300" y="3166811"/>
            <a:ext cx="1245400" cy="2484000"/>
          </a:xfrm>
          <a:prstGeom prst="rect">
            <a:avLst/>
          </a:prstGeom>
          <a:noFill/>
          <a:ln w="50800" cap="flat">
            <a:solidFill>
              <a:srgbClr val="0056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5E2E1D-E0D6-4BC2-A460-C0982EE46DFD}"/>
              </a:ext>
            </a:extLst>
          </p:cNvPr>
          <p:cNvSpPr txBox="1"/>
          <p:nvPr/>
        </p:nvSpPr>
        <p:spPr>
          <a:xfrm>
            <a:off x="311698" y="1464733"/>
            <a:ext cx="854012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TensorFlow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bietet API zur Einbindung und Training neuronaler Netze</a:t>
            </a: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Die </a:t>
            </a:r>
            <a:r>
              <a:rPr lang="de-DE" sz="2000" dirty="0"/>
              <a:t>höhere Fehlerrate wird aufgrund der geringen Parameteranzahl des Netzes hingenommen 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7D60B8-1CFC-4688-916F-52A0724E3594}"/>
              </a:ext>
            </a:extLst>
          </p:cNvPr>
          <p:cNvSpPr txBox="1"/>
          <p:nvPr/>
        </p:nvSpPr>
        <p:spPr>
          <a:xfrm>
            <a:off x="8398855" y="5473734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[3]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0215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Vergleich Klassifikatoren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Grafik 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D58B397-7C28-46E2-8254-F2EF17415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1557169"/>
            <a:ext cx="5489596" cy="172832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E42D691-E5E5-4784-B756-050043E07F0E}"/>
              </a:ext>
            </a:extLst>
          </p:cNvPr>
          <p:cNvSpPr/>
          <p:nvPr/>
        </p:nvSpPr>
        <p:spPr>
          <a:xfrm>
            <a:off x="1728000" y="2844000"/>
            <a:ext cx="5391150" cy="396000"/>
          </a:xfrm>
          <a:prstGeom prst="rect">
            <a:avLst/>
          </a:prstGeom>
          <a:noFill/>
          <a:ln w="50800" cap="flat">
            <a:solidFill>
              <a:srgbClr val="0056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A54FE0-68A1-4D5B-B78E-FFD99167B219}"/>
              </a:ext>
            </a:extLst>
          </p:cNvPr>
          <p:cNvSpPr txBox="1"/>
          <p:nvPr/>
        </p:nvSpPr>
        <p:spPr>
          <a:xfrm>
            <a:off x="311699" y="3546511"/>
            <a:ext cx="8540123" cy="2554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/>
              <a:t>Faster</a:t>
            </a:r>
            <a:r>
              <a:rPr lang="de-DE" sz="2000" dirty="0"/>
              <a:t> R-CNN erreicht trotz größerer Bildinformationen vergleichbare Genauigkeit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/>
              <a:t>MobileNet</a:t>
            </a:r>
            <a:r>
              <a:rPr lang="de-DE" sz="2000" dirty="0"/>
              <a:t> Backbone erreicht geringeren </a:t>
            </a:r>
            <a:r>
              <a:rPr lang="de-DE" sz="2000" dirty="0" err="1"/>
              <a:t>mAP</a:t>
            </a:r>
            <a:r>
              <a:rPr lang="de-DE" sz="2000" dirty="0"/>
              <a:t> als VGG-16. Geschwindigkeit durch </a:t>
            </a:r>
            <a:r>
              <a:rPr lang="de-DE" sz="2000" dirty="0" err="1"/>
              <a:t>MobileNet</a:t>
            </a:r>
            <a:r>
              <a:rPr lang="de-DE" sz="2000" dirty="0"/>
              <a:t> jedoch höher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Auswahl fällt auf </a:t>
            </a:r>
            <a:r>
              <a:rPr lang="de-DE" sz="2000" dirty="0" err="1"/>
              <a:t>MobileNet</a:t>
            </a:r>
            <a:r>
              <a:rPr lang="de-DE" sz="2000" dirty="0"/>
              <a:t> SSD wegen des Trade-Offs zwischen Genauigkeit, Geschwindigkeit und Größe bei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4A3D9E-BB7C-4C1D-BE47-269DB30C2C0E}"/>
              </a:ext>
            </a:extLst>
          </p:cNvPr>
          <p:cNvSpPr txBox="1"/>
          <p:nvPr/>
        </p:nvSpPr>
        <p:spPr>
          <a:xfrm>
            <a:off x="7156950" y="3069762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[4]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4844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Training neuronaler Netze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Grafik 4" descr="Ein Bild, das Boden, drinnen, Decke, Raum enthält.&#10;&#10;Automatisch generierte Beschreibung">
            <a:extLst>
              <a:ext uri="{FF2B5EF4-FFF2-40B4-BE49-F238E27FC236}">
                <a16:creationId xmlns:a16="http://schemas.microsoft.com/office/drawing/2014/main" id="{F4B07A61-7080-4B80-958C-5A0DDDDDD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80" y="3525681"/>
            <a:ext cx="4477942" cy="2518842"/>
          </a:xfrm>
          <a:prstGeom prst="rect">
            <a:avLst/>
          </a:prstGeom>
        </p:spPr>
      </p:pic>
      <p:pic>
        <p:nvPicPr>
          <p:cNvPr id="7" name="Grafik 6" descr="Ein Bild, das Regenschirm, Zubehör, Person, draußen enthält.&#10;&#10;Automatisch generierte Beschreibung">
            <a:extLst>
              <a:ext uri="{FF2B5EF4-FFF2-40B4-BE49-F238E27FC236}">
                <a16:creationId xmlns:a16="http://schemas.microsoft.com/office/drawing/2014/main" id="{F6B8F4A5-84E4-4689-AF3B-4E9450DD92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80" y="1424579"/>
            <a:ext cx="1487389" cy="1979063"/>
          </a:xfrm>
          <a:prstGeom prst="rect">
            <a:avLst/>
          </a:prstGeom>
        </p:spPr>
      </p:pic>
      <p:pic>
        <p:nvPicPr>
          <p:cNvPr id="14" name="Grafik 13" descr="Ein Bild, das Schnee, draußen, Skifahren, Personen enthält.&#10;&#10;Automatisch generierte Beschreibung">
            <a:extLst>
              <a:ext uri="{FF2B5EF4-FFF2-40B4-BE49-F238E27FC236}">
                <a16:creationId xmlns:a16="http://schemas.microsoft.com/office/drawing/2014/main" id="{482DEF9A-90B5-465D-B469-0E72BCD1F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56" y="1424578"/>
            <a:ext cx="2971566" cy="197906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6D21B48-19E8-46DE-B666-800F6F83C522}"/>
              </a:ext>
            </a:extLst>
          </p:cNvPr>
          <p:cNvSpPr txBox="1"/>
          <p:nvPr/>
        </p:nvSpPr>
        <p:spPr>
          <a:xfrm>
            <a:off x="292178" y="1643407"/>
            <a:ext cx="3978361" cy="3785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>
                <a:solidFill>
                  <a:schemeClr val="tx1"/>
                </a:solidFill>
              </a:rPr>
              <a:t>Der</a:t>
            </a:r>
            <a:r>
              <a:rPr lang="de-DE" sz="2000" dirty="0">
                <a:solidFill>
                  <a:srgbClr val="0056A0"/>
                </a:solidFill>
              </a:rPr>
              <a:t> COCO</a:t>
            </a:r>
            <a:r>
              <a:rPr lang="de-DE" sz="2000" dirty="0"/>
              <a:t>-Datensatz enthält ca. 65000 etikettierte Bilder von Personen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Unterteilung des </a:t>
            </a:r>
            <a:r>
              <a:rPr lang="de-DE" sz="2000" dirty="0">
                <a:solidFill>
                  <a:srgbClr val="0056A0"/>
                </a:solidFill>
              </a:rPr>
              <a:t>COCO</a:t>
            </a:r>
            <a:r>
              <a:rPr lang="de-DE" sz="2000" dirty="0"/>
              <a:t>-</a:t>
            </a:r>
            <a:r>
              <a:rPr lang="de-DE" sz="2000" dirty="0" err="1"/>
              <a:t>trainingsdatensatzes</a:t>
            </a:r>
            <a:r>
              <a:rPr lang="de-DE" sz="2000" dirty="0"/>
              <a:t> da Validierungsdatensatz nicht etikettiert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Ein </a:t>
            </a:r>
            <a:r>
              <a:rPr lang="de-DE" sz="2000" dirty="0">
                <a:solidFill>
                  <a:srgbClr val="00B050"/>
                </a:solidFill>
              </a:rPr>
              <a:t>eigener</a:t>
            </a:r>
            <a:r>
              <a:rPr lang="de-DE" sz="2000" dirty="0"/>
              <a:t> Testdatensatz wurde erstellt und enthält 160 Bilder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64A86BF-3FA7-49E7-A7A5-BB10B1954BD5}"/>
              </a:ext>
            </a:extLst>
          </p:cNvPr>
          <p:cNvSpPr/>
          <p:nvPr/>
        </p:nvSpPr>
        <p:spPr>
          <a:xfrm>
            <a:off x="4373880" y="1425569"/>
            <a:ext cx="4477942" cy="1972551"/>
          </a:xfrm>
          <a:prstGeom prst="rect">
            <a:avLst/>
          </a:prstGeom>
          <a:noFill/>
          <a:ln w="50800" cap="flat">
            <a:solidFill>
              <a:srgbClr val="0056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8806EF5-D959-459A-8F52-552A9889E48F}"/>
              </a:ext>
            </a:extLst>
          </p:cNvPr>
          <p:cNvSpPr/>
          <p:nvPr/>
        </p:nvSpPr>
        <p:spPr>
          <a:xfrm>
            <a:off x="4373880" y="3536231"/>
            <a:ext cx="4477942" cy="2484000"/>
          </a:xfrm>
          <a:prstGeom prst="rect">
            <a:avLst/>
          </a:prstGeom>
          <a:noFill/>
          <a:ln w="508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B522DF-28EC-480E-8059-94FC391BD923}"/>
              </a:ext>
            </a:extLst>
          </p:cNvPr>
          <p:cNvSpPr txBox="1"/>
          <p:nvPr/>
        </p:nvSpPr>
        <p:spPr>
          <a:xfrm>
            <a:off x="8855977" y="3231073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[5]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7239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Modifikation Faltungsnetzwerk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144497-8001-49CC-9DEF-E694FF26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4" y="2353392"/>
            <a:ext cx="6090609" cy="376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082D6F-4CA3-470E-B399-50F5FFC3DAEB}"/>
              </a:ext>
            </a:extLst>
          </p:cNvPr>
          <p:cNvSpPr txBox="1"/>
          <p:nvPr/>
        </p:nvSpPr>
        <p:spPr>
          <a:xfrm>
            <a:off x="1526694" y="1337733"/>
            <a:ext cx="6181048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Höhere Genauigkeit 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Weniger Parameter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Weniger Speicherplatz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ABF7D5-6486-48DE-BFC1-DD828C13FAC3}"/>
              </a:ext>
            </a:extLst>
          </p:cNvPr>
          <p:cNvSpPr/>
          <p:nvPr/>
        </p:nvSpPr>
        <p:spPr>
          <a:xfrm>
            <a:off x="5452044" y="2743200"/>
            <a:ext cx="2212875" cy="28532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B6AFAE-0CAF-4C3F-BDBC-0794030644F7}"/>
              </a:ext>
            </a:extLst>
          </p:cNvPr>
          <p:cNvSpPr/>
          <p:nvPr/>
        </p:nvSpPr>
        <p:spPr>
          <a:xfrm>
            <a:off x="5206022" y="2743200"/>
            <a:ext cx="492045" cy="49277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4451B6-721A-407E-B585-2DA7CF6F27F7}"/>
              </a:ext>
            </a:extLst>
          </p:cNvPr>
          <p:cNvSpPr/>
          <p:nvPr/>
        </p:nvSpPr>
        <p:spPr>
          <a:xfrm>
            <a:off x="5231422" y="4428835"/>
            <a:ext cx="492045" cy="49277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262F3EE-F57A-49FC-9680-72D83FD3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137" y="3342034"/>
            <a:ext cx="907972" cy="7143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147970-F879-47BB-92C6-529BC332B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1021" y="3429000"/>
            <a:ext cx="683064" cy="53741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782309-E7FB-4352-B8ED-5BEAC3936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4489" y="3557584"/>
            <a:ext cx="409575" cy="1047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DD4D749-0CA5-4E98-83DB-E3B1F030C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7073" y="3514723"/>
            <a:ext cx="190500" cy="1905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E63087F-B4F0-44DC-8759-C8B257A155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9944" y="3600448"/>
            <a:ext cx="285750" cy="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65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3" name="Validierung des Reglers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Benchmark nach Precision &amp; Recall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1AD7E-8DCB-49D7-B9B2-D479FCB40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200" y="2002126"/>
            <a:ext cx="5826101" cy="3250191"/>
          </a:xfrm>
          <a:prstGeom prst="rect">
            <a:avLst/>
          </a:prstGeom>
        </p:spPr>
      </p:pic>
      <p:sp>
        <p:nvSpPr>
          <p:cNvPr id="204" name="Führungsgröße wird von der Lageregelung vorgegeben…"/>
          <p:cNvSpPr txBox="1"/>
          <p:nvPr/>
        </p:nvSpPr>
        <p:spPr>
          <a:xfrm>
            <a:off x="311698" y="1605683"/>
            <a:ext cx="2827742" cy="44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/>
              <a:t>HOG &amp; SVM setzt sich von allen </a:t>
            </a:r>
            <a:r>
              <a:rPr lang="de-DE" sz="2000" dirty="0" err="1"/>
              <a:t>MobileNets</a:t>
            </a:r>
            <a:r>
              <a:rPr lang="de-DE" sz="2000" dirty="0"/>
              <a:t> ab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/>
              <a:t>Einsparung der Genauigkeit für schnellere Rechenzeit durch Quantisierung erwartet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/>
              <a:t>Unterschiede der normalen </a:t>
            </a:r>
            <a:r>
              <a:rPr lang="de-DE" sz="2000" dirty="0" err="1"/>
              <a:t>MobileNets</a:t>
            </a:r>
            <a:r>
              <a:rPr lang="de-DE" sz="2000" dirty="0"/>
              <a:t> hierbei nicht nennenswert </a:t>
            </a:r>
          </a:p>
        </p:txBody>
      </p:sp>
    </p:spTree>
    <p:extLst>
      <p:ext uri="{BB962C8B-B14F-4D97-AF65-F5344CB8AC3E}">
        <p14:creationId xmlns:p14="http://schemas.microsoft.com/office/powerpoint/2010/main" val="5696543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3" name="Validierung des Reglers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Benchmark nach Mean Average Precision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1AD7E-8DCB-49D7-B9B2-D479FCB4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57" y="1723662"/>
            <a:ext cx="5382716" cy="3944971"/>
          </a:xfrm>
          <a:prstGeom prst="rect">
            <a:avLst/>
          </a:prstGeom>
        </p:spPr>
      </p:pic>
      <p:sp>
        <p:nvSpPr>
          <p:cNvPr id="204" name="Führungsgröße wird von der Lageregelung vorgegeben…"/>
          <p:cNvSpPr txBox="1"/>
          <p:nvPr/>
        </p:nvSpPr>
        <p:spPr>
          <a:xfrm>
            <a:off x="311698" y="1242519"/>
            <a:ext cx="2827742" cy="501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/>
              <a:t>Abweichende Genauigkeit ist auf Training zurückzuführen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 err="1">
                <a:solidFill>
                  <a:srgbClr val="0070C0"/>
                </a:solidFill>
              </a:rPr>
              <a:t>MobileNet</a:t>
            </a:r>
            <a:r>
              <a:rPr lang="de-DE" sz="2000" dirty="0">
                <a:solidFill>
                  <a:srgbClr val="0070C0"/>
                </a:solidFill>
              </a:rPr>
              <a:t> V2 </a:t>
            </a:r>
            <a:r>
              <a:rPr lang="de-DE" sz="2000" dirty="0"/>
              <a:t>und </a:t>
            </a:r>
            <a:r>
              <a:rPr lang="de-DE" sz="2000" dirty="0" err="1">
                <a:solidFill>
                  <a:srgbClr val="FF0000"/>
                </a:solidFill>
              </a:rPr>
              <a:t>SSDLite</a:t>
            </a:r>
            <a:r>
              <a:rPr lang="de-DE" sz="2000" dirty="0"/>
              <a:t> bringen erwartete Steigerung der Geschwindigkeit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>
                <a:solidFill>
                  <a:srgbClr val="00B050"/>
                </a:solidFill>
              </a:rPr>
              <a:t>Quantisiertes Netz </a:t>
            </a:r>
            <a:r>
              <a:rPr lang="de-DE" sz="2000" dirty="0"/>
              <a:t>unerwartet langsam</a:t>
            </a:r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lang="de-DE" sz="2000" dirty="0"/>
          </a:p>
          <a:p>
            <a: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rPr lang="de-DE" sz="2000" dirty="0">
                <a:solidFill>
                  <a:srgbClr val="7030A0"/>
                </a:solidFill>
              </a:rPr>
              <a:t>Modifizierte Netze </a:t>
            </a:r>
            <a:r>
              <a:rPr lang="de-DE" sz="2000" dirty="0"/>
              <a:t>benötigen weniger Speicherplatz</a:t>
            </a:r>
            <a:endParaRPr sz="2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51321C-F792-4F45-9B88-77119C7B0DB5}"/>
              </a:ext>
            </a:extLst>
          </p:cNvPr>
          <p:cNvSpPr/>
          <p:nvPr/>
        </p:nvSpPr>
        <p:spPr>
          <a:xfrm>
            <a:off x="5283132" y="2255459"/>
            <a:ext cx="237600" cy="237600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FF5465F-7020-468C-AB98-941835F1CC4A}"/>
              </a:ext>
            </a:extLst>
          </p:cNvPr>
          <p:cNvSpPr/>
          <p:nvPr/>
        </p:nvSpPr>
        <p:spPr>
          <a:xfrm>
            <a:off x="5411456" y="1962544"/>
            <a:ext cx="360000" cy="360000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5944FB-537F-4A0A-98C3-890F6841BFEC}"/>
              </a:ext>
            </a:extLst>
          </p:cNvPr>
          <p:cNvSpPr/>
          <p:nvPr/>
        </p:nvSpPr>
        <p:spPr>
          <a:xfrm>
            <a:off x="8224836" y="4661677"/>
            <a:ext cx="54000" cy="54000"/>
          </a:xfrm>
          <a:prstGeom prst="ellipse">
            <a:avLst/>
          </a:prstGeom>
          <a:solidFill>
            <a:srgbClr val="00B050"/>
          </a:solidFill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Sehne 8">
            <a:extLst>
              <a:ext uri="{FF2B5EF4-FFF2-40B4-BE49-F238E27FC236}">
                <a16:creationId xmlns:a16="http://schemas.microsoft.com/office/drawing/2014/main" id="{7A79BFA4-86DD-4D8B-891A-67D90C3D77C1}"/>
              </a:ext>
            </a:extLst>
          </p:cNvPr>
          <p:cNvSpPr/>
          <p:nvPr/>
        </p:nvSpPr>
        <p:spPr>
          <a:xfrm>
            <a:off x="4498181" y="2462212"/>
            <a:ext cx="288000" cy="2880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92BFA053-D6B0-446B-BBA5-1BC489E25A9C}"/>
              </a:ext>
            </a:extLst>
          </p:cNvPr>
          <p:cNvSpPr/>
          <p:nvPr/>
        </p:nvSpPr>
        <p:spPr>
          <a:xfrm>
            <a:off x="4167186" y="3204765"/>
            <a:ext cx="194400" cy="1944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Sehne 14">
            <a:extLst>
              <a:ext uri="{FF2B5EF4-FFF2-40B4-BE49-F238E27FC236}">
                <a16:creationId xmlns:a16="http://schemas.microsoft.com/office/drawing/2014/main" id="{ACC00100-DF87-4D5B-BC41-E5AE8884EAC0}"/>
              </a:ext>
            </a:extLst>
          </p:cNvPr>
          <p:cNvSpPr/>
          <p:nvPr/>
        </p:nvSpPr>
        <p:spPr>
          <a:xfrm rot="10800000">
            <a:off x="4502948" y="2462216"/>
            <a:ext cx="288000" cy="2880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Sehne 20">
            <a:extLst>
              <a:ext uri="{FF2B5EF4-FFF2-40B4-BE49-F238E27FC236}">
                <a16:creationId xmlns:a16="http://schemas.microsoft.com/office/drawing/2014/main" id="{B319647C-C9E9-430D-A9EB-DA3D55AEF1A0}"/>
              </a:ext>
            </a:extLst>
          </p:cNvPr>
          <p:cNvSpPr/>
          <p:nvPr/>
        </p:nvSpPr>
        <p:spPr>
          <a:xfrm rot="10800000">
            <a:off x="4167185" y="3204768"/>
            <a:ext cx="194400" cy="194400"/>
          </a:xfrm>
          <a:prstGeom prst="chord">
            <a:avLst>
              <a:gd name="adj1" fmla="val 5623968"/>
              <a:gd name="adj2" fmla="val 15878648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A62E87-5831-42D6-A0AF-50A8C921A497}"/>
              </a:ext>
            </a:extLst>
          </p:cNvPr>
          <p:cNvSpPr/>
          <p:nvPr/>
        </p:nvSpPr>
        <p:spPr>
          <a:xfrm>
            <a:off x="4167766" y="3202384"/>
            <a:ext cx="198000" cy="198000"/>
          </a:xfrm>
          <a:prstGeom prst="ellipse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18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24" name="Kartografier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Bildverarbeitung</a:t>
            </a:r>
            <a:endParaRPr dirty="0"/>
          </a:p>
        </p:txBody>
      </p:sp>
      <p:pic>
        <p:nvPicPr>
          <p:cNvPr id="3" name="Grafik 2" descr="Ein Bild, das Boden, drinnen, Raum, Kind enthält.&#10;&#10;Automatisch generierte Beschreibung">
            <a:extLst>
              <a:ext uri="{FF2B5EF4-FFF2-40B4-BE49-F238E27FC236}">
                <a16:creationId xmlns:a16="http://schemas.microsoft.com/office/drawing/2014/main" id="{B8D66A31-A8C9-47FE-9FD4-B8FD9EAC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8" y="1310473"/>
            <a:ext cx="4189375" cy="2356523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5" name="Grafik 4" descr="Ein Bild, das drinnen, Raum, Spiegel, Küche enthält.&#10;&#10;Automatisch generierte Beschreibung">
            <a:extLst>
              <a:ext uri="{FF2B5EF4-FFF2-40B4-BE49-F238E27FC236}">
                <a16:creationId xmlns:a16="http://schemas.microsoft.com/office/drawing/2014/main" id="{D337A91F-9ACF-4B7D-80C1-88B5E84E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97" y="3781221"/>
            <a:ext cx="4189375" cy="235652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Grafik 6" descr="Ein Bild, das Schlips, Hemd, tragen, drinnen enthält.&#10;&#10;Automatisch generierte Beschreibung">
            <a:extLst>
              <a:ext uri="{FF2B5EF4-FFF2-40B4-BE49-F238E27FC236}">
                <a16:creationId xmlns:a16="http://schemas.microsoft.com/office/drawing/2014/main" id="{ED8573DF-44EB-4B9E-ADC6-60FC5229D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4" y="4826941"/>
            <a:ext cx="530224" cy="12690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0427E5-6297-4352-A6C4-2D5B87C74D3D}"/>
              </a:ext>
            </a:extLst>
          </p:cNvPr>
          <p:cNvSpPr txBox="1"/>
          <p:nvPr/>
        </p:nvSpPr>
        <p:spPr>
          <a:xfrm>
            <a:off x="311698" y="1673128"/>
            <a:ext cx="3651250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Eng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anliegende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Bounding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Box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Person trotz </a:t>
            </a:r>
            <a:r>
              <a:rPr lang="de-DE" sz="2000" dirty="0">
                <a:solidFill>
                  <a:srgbClr val="92D050"/>
                </a:solidFill>
              </a:rPr>
              <a:t>kniender Haltung </a:t>
            </a:r>
            <a:r>
              <a:rPr lang="de-DE" sz="2000" dirty="0"/>
              <a:t>erkannt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0B90930-4B95-4AF9-AE08-49A4800CC9AD}"/>
              </a:ext>
            </a:extLst>
          </p:cNvPr>
          <p:cNvSpPr txBox="1"/>
          <p:nvPr/>
        </p:nvSpPr>
        <p:spPr>
          <a:xfrm>
            <a:off x="311698" y="3836100"/>
            <a:ext cx="3651250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Zu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große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Bounding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Box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Küchentuch </a:t>
            </a:r>
            <a:r>
              <a:rPr lang="de-DE" sz="2000" dirty="0">
                <a:solidFill>
                  <a:srgbClr val="FF0000"/>
                </a:solidFill>
              </a:rPr>
              <a:t>fehlinterpretiert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>
                <a:solidFill>
                  <a:schemeClr val="tx1"/>
                </a:solidFill>
              </a:rPr>
              <a:t>Ist vermutlich auf Ähnlichkeit zum menschlichen Körper zurückzuführen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FB3DEC-34EA-4EDD-AF7A-4E7E16A5E47F}"/>
              </a:ext>
            </a:extLst>
          </p:cNvPr>
          <p:cNvSpPr txBox="1"/>
          <p:nvPr/>
        </p:nvSpPr>
        <p:spPr>
          <a:xfrm>
            <a:off x="7061200" y="1319187"/>
            <a:ext cx="1468072" cy="40010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solidFill>
                  <a:srgbClr val="00B050"/>
                </a:solidFill>
              </a:rPr>
              <a:t>V2 </a:t>
            </a:r>
            <a:r>
              <a:rPr lang="de-DE" sz="2000" dirty="0" err="1">
                <a:solidFill>
                  <a:srgbClr val="00B050"/>
                </a:solidFill>
              </a:rPr>
              <a:t>SSDLite</a:t>
            </a:r>
            <a:endParaRPr lang="de-DE" sz="2000" dirty="0">
              <a:solidFill>
                <a:srgbClr val="00B05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3A3275-6BF0-45BE-B66F-58DD61A2774B}"/>
              </a:ext>
            </a:extLst>
          </p:cNvPr>
          <p:cNvSpPr txBox="1"/>
          <p:nvPr/>
        </p:nvSpPr>
        <p:spPr>
          <a:xfrm>
            <a:off x="6985000" y="3784657"/>
            <a:ext cx="1544272" cy="40010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solidFill>
                  <a:srgbClr val="FF0000"/>
                </a:solidFill>
              </a:rPr>
              <a:t>HOG &amp; SVM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34" name="Zusammenfass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Zusammenfassung</a:t>
            </a:r>
            <a:endParaRPr dirty="0"/>
          </a:p>
        </p:txBody>
      </p:sp>
      <p:pic>
        <p:nvPicPr>
          <p:cNvPr id="2" name="Grafik 1" descr="Ein Bild, das Boden, drinnen, stehend, Person enthält.&#10;&#10;Automatisch generierte Beschreibung">
            <a:extLst>
              <a:ext uri="{FF2B5EF4-FFF2-40B4-BE49-F238E27FC236}">
                <a16:creationId xmlns:a16="http://schemas.microsoft.com/office/drawing/2014/main" id="{8ECD5BB7-734B-4617-AF11-3EDD492F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35" y="1257773"/>
            <a:ext cx="4846887" cy="27263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22588F-F05C-42DC-99C5-6BC887195A1D}"/>
              </a:ext>
            </a:extLst>
          </p:cNvPr>
          <p:cNvSpPr txBox="1"/>
          <p:nvPr/>
        </p:nvSpPr>
        <p:spPr>
          <a:xfrm>
            <a:off x="311698" y="1870866"/>
            <a:ext cx="3244749" cy="2554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Erkennen und Unterscheiden von Personen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Modifikation neuronaler Netze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F594F5-A99E-431B-83B4-9AB74360D08C}"/>
              </a:ext>
            </a:extLst>
          </p:cNvPr>
          <p:cNvSpPr txBox="1"/>
          <p:nvPr/>
        </p:nvSpPr>
        <p:spPr>
          <a:xfrm>
            <a:off x="311698" y="4053246"/>
            <a:ext cx="8540124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/>
              <a:t>MobileNet</a:t>
            </a:r>
            <a:r>
              <a:rPr lang="de-DE" sz="2000" dirty="0"/>
              <a:t> V2 </a:t>
            </a:r>
            <a:r>
              <a:rPr lang="de-DE" sz="2000" dirty="0" err="1"/>
              <a:t>SSDLite</a:t>
            </a:r>
            <a:r>
              <a:rPr lang="de-DE" sz="2000" dirty="0"/>
              <a:t> aufgrund des Zusammenspiels aus Genauigkeit und Geschwindigkeit gewählt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Benchmark der Netze auf verschiedener Hardware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Alternative Implementierung auf einem eingebetteten System untersucht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34" name="Zusammenfass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Ausblick</a:t>
            </a:r>
            <a:endParaRPr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75B008-985C-4B0F-9EF7-DDFDF4D483D6}"/>
              </a:ext>
            </a:extLst>
          </p:cNvPr>
          <p:cNvSpPr txBox="1"/>
          <p:nvPr/>
        </p:nvSpPr>
        <p:spPr>
          <a:xfrm>
            <a:off x="225326" y="1463212"/>
            <a:ext cx="5403302" cy="5016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Personenerkennung weiterentwickeln und umfassender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Orte personenbezogene Daten zu ordnen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Entwicklung einer gefährdungsbasierten Routenplanung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Tiefergehende Untersuchung der Bildverarbeitung für eingebettete Systeme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Eigenen oder anderen Datensatz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Trainingsparameter optimieren oder eigenes Netz entwickeln anwenden</a:t>
            </a:r>
          </a:p>
          <a:p>
            <a:endParaRPr lang="de-DE" sz="2000" dirty="0"/>
          </a:p>
        </p:txBody>
      </p:sp>
      <p:pic>
        <p:nvPicPr>
          <p:cNvPr id="5" name="costmap.png" descr="costmap.png">
            <a:extLst>
              <a:ext uri="{FF2B5EF4-FFF2-40B4-BE49-F238E27FC236}">
                <a16:creationId xmlns:a16="http://schemas.microsoft.com/office/drawing/2014/main" id="{0F021743-3B8A-4A94-A928-108654F9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67856" y="2166980"/>
            <a:ext cx="2726373" cy="30415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227BB7-2AE3-4004-8EDD-50449AF3F130}"/>
              </a:ext>
            </a:extLst>
          </p:cNvPr>
          <p:cNvSpPr txBox="1"/>
          <p:nvPr/>
        </p:nvSpPr>
        <p:spPr>
          <a:xfrm>
            <a:off x="225326" y="4404360"/>
            <a:ext cx="8444863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F70B110-A311-4F74-B2C6-0039D740A55C}"/>
              </a:ext>
            </a:extLst>
          </p:cNvPr>
          <p:cNvSpPr txBox="1"/>
          <p:nvPr/>
        </p:nvSpPr>
        <p:spPr>
          <a:xfrm>
            <a:off x="8666117" y="5901505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[1]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2555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47" name="Rechtec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Textfeld 1"/>
          <p:cNvSpPr txBox="1"/>
          <p:nvPr/>
        </p:nvSpPr>
        <p:spPr>
          <a:xfrm>
            <a:off x="1935583" y="3096573"/>
            <a:ext cx="5272834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381000"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Dank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Ihre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Das </a:t>
            </a:r>
            <a:r>
              <a:rPr lang="de-DE" b="1" dirty="0">
                <a:solidFill>
                  <a:srgbClr val="0070C0"/>
                </a:solidFill>
              </a:rPr>
              <a:t>a</a:t>
            </a:r>
            <a:r>
              <a:rPr lang="de-DE" dirty="0"/>
              <a:t>utonome </a:t>
            </a:r>
            <a:r>
              <a:rPr lang="de-DE" b="1" dirty="0">
                <a:solidFill>
                  <a:srgbClr val="0070C0"/>
                </a:solidFill>
              </a:rPr>
              <a:t>L</a:t>
            </a:r>
            <a:r>
              <a:rPr lang="de-DE" dirty="0"/>
              <a:t>ogistik</a:t>
            </a:r>
            <a:r>
              <a:rPr lang="de-DE" b="1" dirty="0">
                <a:solidFill>
                  <a:srgbClr val="0070C0"/>
                </a:solidFill>
              </a:rPr>
              <a:t>f</a:t>
            </a:r>
            <a:r>
              <a:rPr lang="de-DE" dirty="0"/>
              <a:t>ahrzeug ALF</a:t>
            </a:r>
          </a:p>
        </p:txBody>
      </p:sp>
      <p:pic>
        <p:nvPicPr>
          <p:cNvPr id="2" name="Shape 59" descr="Shape 59">
            <a:extLst>
              <a:ext uri="{FF2B5EF4-FFF2-40B4-BE49-F238E27FC236}">
                <a16:creationId xmlns:a16="http://schemas.microsoft.com/office/drawing/2014/main" id="{1CB97B43-CF91-4401-9896-C597A006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343" y="2167819"/>
            <a:ext cx="5102204" cy="322606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61B5A8F-D754-40A7-ABC9-E06827B0C761}"/>
              </a:ext>
            </a:extLst>
          </p:cNvPr>
          <p:cNvSpPr txBox="1"/>
          <p:nvPr/>
        </p:nvSpPr>
        <p:spPr>
          <a:xfrm>
            <a:off x="311698" y="1672308"/>
            <a:ext cx="2934422" cy="4093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Erfassung der Umgebung bisher mit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LiDAR-Sensor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und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Kinect-Kameras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Recheneinheit im </a:t>
            </a:r>
            <a:r>
              <a:rPr lang="de-DE" sz="2000" dirty="0">
                <a:solidFill>
                  <a:srgbClr val="FFC000"/>
                </a:solidFill>
              </a:rPr>
              <a:t>Tower </a:t>
            </a:r>
            <a:r>
              <a:rPr lang="de-DE" sz="2000" dirty="0"/>
              <a:t>durch Fahranwendungen ausgelastet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Eingebettetes System im </a:t>
            </a:r>
            <a:r>
              <a:rPr lang="de-DE" sz="2000" dirty="0">
                <a:solidFill>
                  <a:srgbClr val="FFC000"/>
                </a:solidFill>
              </a:rPr>
              <a:t>Tower</a:t>
            </a:r>
            <a:r>
              <a:rPr lang="de-DE" sz="2000" dirty="0"/>
              <a:t> ist bisher nicht beansprucht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AA6724-272F-444C-8FCF-4098A460A57A}"/>
              </a:ext>
            </a:extLst>
          </p:cNvPr>
          <p:cNvSpPr/>
          <p:nvPr/>
        </p:nvSpPr>
        <p:spPr>
          <a:xfrm>
            <a:off x="6507480" y="2827019"/>
            <a:ext cx="533400" cy="30480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22CD9DC-67B5-4319-9666-E6EADB341EF9}"/>
              </a:ext>
            </a:extLst>
          </p:cNvPr>
          <p:cNvSpPr/>
          <p:nvPr/>
        </p:nvSpPr>
        <p:spPr>
          <a:xfrm>
            <a:off x="7200899" y="2552699"/>
            <a:ext cx="289561" cy="213361"/>
          </a:xfrm>
          <a:prstGeom prst="rect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35A01B67-4ED2-468C-8E5C-D7CB61EAE28F}"/>
              </a:ext>
            </a:extLst>
          </p:cNvPr>
          <p:cNvSpPr/>
          <p:nvPr/>
        </p:nvSpPr>
        <p:spPr>
          <a:xfrm>
            <a:off x="6858000" y="3719020"/>
            <a:ext cx="108000" cy="108000"/>
          </a:xfrm>
          <a:prstGeom prst="ellips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51459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289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51" name="Titeltext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52" name="Shape 290"/>
          <p:cNvSpPr/>
          <p:nvPr/>
        </p:nvSpPr>
        <p:spPr>
          <a:xfrm>
            <a:off x="4960675" y="256923"/>
            <a:ext cx="4060500" cy="9288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B38DE1-376E-4F7C-B2D5-0FC017112FAE}"/>
              </a:ext>
            </a:extLst>
          </p:cNvPr>
          <p:cNvSpPr txBox="1"/>
          <p:nvPr/>
        </p:nvSpPr>
        <p:spPr>
          <a:xfrm>
            <a:off x="8666117" y="5901505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[1]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3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34" name="Zusammenfass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Quellenverzeichnis</a:t>
            </a:r>
            <a:endParaRPr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75B008-985C-4B0F-9EF7-DDFDF4D483D6}"/>
              </a:ext>
            </a:extLst>
          </p:cNvPr>
          <p:cNvSpPr txBox="1"/>
          <p:nvPr/>
        </p:nvSpPr>
        <p:spPr>
          <a:xfrm>
            <a:off x="225326" y="1463212"/>
            <a:ext cx="8626496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2000" dirty="0"/>
              <a:t>[1] </a:t>
            </a:r>
            <a:r>
              <a:rPr lang="de-DE" sz="2000" dirty="0">
                <a:hlinkClick r:id="rId2"/>
              </a:rPr>
              <a:t>https://images-na.ssl-images-amazon.com/images/I/91zSu44%2B34L._AC_SL1500_.jpg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[2] </a:t>
            </a:r>
            <a:r>
              <a:rPr lang="de-DE" sz="2000" dirty="0">
                <a:hlinkClick r:id="rId3"/>
              </a:rPr>
              <a:t>https://user-images.githubusercontent.com/11740059/31739935-e54f8fe4-b44f-11e7-81e8-a41952fb0cab.png</a:t>
            </a:r>
            <a:r>
              <a:rPr lang="de-DE" sz="2000" dirty="0"/>
              <a:t> &amp; </a:t>
            </a:r>
            <a:r>
              <a:rPr lang="de-DE" sz="2000" dirty="0">
                <a:hlinkClick r:id="rId4"/>
              </a:rPr>
              <a:t>https://user-images.githubusercontent.com/11740059/31739936-e569f956-b44f-11e7-9a64-6512217f0b7f.jpg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r>
              <a:rPr lang="de-DE" sz="2000" dirty="0"/>
              <a:t>[3] </a:t>
            </a:r>
            <a:r>
              <a:rPr lang="de-DE" sz="2000" dirty="0">
                <a:hlinkClick r:id="rId5"/>
              </a:rPr>
              <a:t>https://keras.io/api/applications/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pPr algn="l"/>
            <a:r>
              <a:rPr lang="de-DE" sz="2000" dirty="0"/>
              <a:t>[4] </a:t>
            </a:r>
            <a:r>
              <a:rPr lang="en-GB" sz="2000" b="0" i="0" u="none" strike="noStrike" baseline="0" dirty="0">
                <a:latin typeface="NimbusSanL-Regu"/>
              </a:rPr>
              <a:t>Li, Y., Li, J., Lin, W., und </a:t>
            </a:r>
            <a:r>
              <a:rPr lang="en-GB" sz="2000" b="0" i="0" u="none" strike="noStrike" baseline="0" dirty="0" err="1">
                <a:latin typeface="NimbusSanL-Regu"/>
              </a:rPr>
              <a:t>Jianguo</a:t>
            </a:r>
            <a:r>
              <a:rPr lang="en-GB" sz="2000" b="0" i="0" u="none" strike="noStrike" baseline="0" dirty="0">
                <a:latin typeface="NimbusSanL-Regu"/>
              </a:rPr>
              <a:t>, L. </a:t>
            </a:r>
            <a:r>
              <a:rPr lang="en-GB" sz="2000" b="0" i="0" u="none" strike="noStrike" baseline="0" dirty="0">
                <a:latin typeface="NimbusSanL-ReguItal"/>
              </a:rPr>
              <a:t>Tiny-DSOD: Lightweight Object Detection for Resource-Restricted Usages</a:t>
            </a:r>
            <a:r>
              <a:rPr lang="en-GB" sz="2000" b="0" i="0" u="none" strike="noStrike" baseline="0" dirty="0">
                <a:latin typeface="NimbusSanL-Regu"/>
              </a:rPr>
              <a:t>. </a:t>
            </a:r>
            <a:r>
              <a:rPr lang="en-GB" sz="2000" b="0" i="0" u="none" strike="noStrike" baseline="0" dirty="0" err="1">
                <a:latin typeface="NimbusSanL-Regu"/>
              </a:rPr>
              <a:t>Juli</a:t>
            </a:r>
            <a:r>
              <a:rPr lang="en-GB" sz="2000" b="0" i="0" u="none" strike="noStrike" baseline="0" dirty="0">
                <a:latin typeface="NimbusSanL-Regu"/>
              </a:rPr>
              <a:t> 2018.</a:t>
            </a:r>
          </a:p>
          <a:p>
            <a:pPr algn="l"/>
            <a:endParaRPr lang="de-DE" sz="2000" dirty="0"/>
          </a:p>
          <a:p>
            <a:r>
              <a:rPr lang="de-DE" sz="2000" dirty="0"/>
              <a:t>[5] https://cocodataset.org/#download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227BB7-2AE3-4004-8EDD-50449AF3F130}"/>
              </a:ext>
            </a:extLst>
          </p:cNvPr>
          <p:cNvSpPr txBox="1"/>
          <p:nvPr/>
        </p:nvSpPr>
        <p:spPr>
          <a:xfrm>
            <a:off x="225326" y="4404360"/>
            <a:ext cx="8444863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F70B110-A311-4F74-B2C6-0039D740A55C}"/>
              </a:ext>
            </a:extLst>
          </p:cNvPr>
          <p:cNvSpPr txBox="1"/>
          <p:nvPr/>
        </p:nvSpPr>
        <p:spPr>
          <a:xfrm>
            <a:off x="8666117" y="5901505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[1]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5226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5" name="Sensoren zur Erkennung der Umgeb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Sensoren zur Erkennung der Umgebung</a:t>
            </a:r>
          </a:p>
        </p:txBody>
      </p:sp>
      <p:grpSp>
        <p:nvGrpSpPr>
          <p:cNvPr id="311" name="Gruppieren"/>
          <p:cNvGrpSpPr/>
          <p:nvPr/>
        </p:nvGrpSpPr>
        <p:grpSpPr>
          <a:xfrm>
            <a:off x="398890" y="3205197"/>
            <a:ext cx="3548834" cy="2600845"/>
            <a:chOff x="391275" y="0"/>
            <a:chExt cx="3548832" cy="2600843"/>
          </a:xfrm>
        </p:grpSpPr>
        <p:grpSp>
          <p:nvGrpSpPr>
            <p:cNvPr id="309" name="Gruppieren 1"/>
            <p:cNvGrpSpPr/>
            <p:nvPr/>
          </p:nvGrpSpPr>
          <p:grpSpPr>
            <a:xfrm>
              <a:off x="391275" y="935123"/>
              <a:ext cx="3548834" cy="1655391"/>
              <a:chOff x="391275" y="82738"/>
              <a:chExt cx="3548832" cy="1655390"/>
            </a:xfrm>
          </p:grpSpPr>
          <p:pic>
            <p:nvPicPr>
              <p:cNvPr id="306" name="Grafik 5" descr="Grafik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7617" y="213711"/>
                <a:ext cx="2442492" cy="11278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Gleichschenkliges Dreieck 18"/>
              <p:cNvSpPr/>
              <p:nvPr/>
            </p:nvSpPr>
            <p:spPr>
              <a:xfrm rot="5400000">
                <a:off x="443355" y="30657"/>
                <a:ext cx="1069665" cy="1173827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4000">
                    <a:srgbClr val="0517F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Gleichschenkliges Dreieck 6"/>
              <p:cNvSpPr/>
              <p:nvPr/>
            </p:nvSpPr>
            <p:spPr>
              <a:xfrm rot="16200000">
                <a:off x="2223199" y="139490"/>
                <a:ext cx="1524419" cy="1672861"/>
              </a:xfrm>
              <a:prstGeom prst="triangle">
                <a:avLst/>
              </a:prstGeom>
              <a:gradFill flip="none" rotWithShape="1">
                <a:gsLst>
                  <a:gs pos="0">
                    <a:srgbClr val="F6F8FC">
                      <a:alpha val="0"/>
                    </a:srgbClr>
                  </a:gs>
                  <a:gs pos="97000">
                    <a:srgbClr val="0517F9">
                      <a:alpha val="82451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0" name="Kreis"/>
            <p:cNvSpPr/>
            <p:nvPr/>
          </p:nvSpPr>
          <p:spPr>
            <a:xfrm>
              <a:off x="653527" y="0"/>
              <a:ext cx="2600845" cy="2600844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6F8F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16" name="Gruppieren 27"/>
          <p:cNvGrpSpPr/>
          <p:nvPr/>
        </p:nvGrpSpPr>
        <p:grpSpPr>
          <a:xfrm>
            <a:off x="4415354" y="3263176"/>
            <a:ext cx="4657259" cy="2145062"/>
            <a:chOff x="357285" y="113849"/>
            <a:chExt cx="4657257" cy="2145061"/>
          </a:xfrm>
        </p:grpSpPr>
        <p:sp>
          <p:nvSpPr>
            <p:cNvPr id="312" name="Gleichschenkliges Dreieck 18"/>
            <p:cNvSpPr/>
            <p:nvPr/>
          </p:nvSpPr>
          <p:spPr>
            <a:xfrm rot="5400000">
              <a:off x="610063" y="42186"/>
              <a:ext cx="1471876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5513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13" name="Grafik 21" descr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2997" y="626590"/>
              <a:ext cx="2539765" cy="1632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Gleichschenkliges Dreieck 26"/>
            <p:cNvSpPr/>
            <p:nvPr/>
          </p:nvSpPr>
          <p:spPr>
            <a:xfrm rot="16200000">
              <a:off x="2847439" y="42186"/>
              <a:ext cx="1471875" cy="1615202"/>
            </a:xfrm>
            <a:prstGeom prst="triangle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94000">
                  <a:srgbClr val="0517F9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5" name="Gerader Verbinder 23"/>
            <p:cNvSpPr/>
            <p:nvPr/>
          </p:nvSpPr>
          <p:spPr>
            <a:xfrm>
              <a:off x="357285" y="643839"/>
              <a:ext cx="4657259" cy="1"/>
            </a:xfrm>
            <a:prstGeom prst="line">
              <a:avLst/>
            </a:prstGeom>
            <a:noFill/>
            <a:ln w="25400" cap="flat">
              <a:gradFill flip="none" rotWithShape="1">
                <a:gsLst>
                  <a:gs pos="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7" name="Sichtfelder der Kinect-Sensoren und des RPLIDAR A2…"/>
          <p:cNvSpPr txBox="1"/>
          <p:nvPr/>
        </p:nvSpPr>
        <p:spPr>
          <a:xfrm>
            <a:off x="1528748" y="1303408"/>
            <a:ext cx="6086504" cy="15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Sichtfelder der </a:t>
            </a:r>
            <a:r>
              <a:rPr b="1">
                <a:solidFill>
                  <a:srgbClr val="0517F9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Kinect-Sensoren</a:t>
            </a:r>
            <a:r>
              <a:t> und des </a:t>
            </a:r>
            <a:r>
              <a:rPr b="1">
                <a:solidFill>
                  <a:srgbClr val="FF0000"/>
                </a:solidFill>
                <a:latin typeface="LMRoman10-Bold"/>
                <a:ea typeface="LMRoman10-Bold"/>
                <a:cs typeface="LMRoman10-Bold"/>
                <a:sym typeface="LMRoman10-Bold"/>
              </a:rPr>
              <a:t>RPLIDAR A2</a:t>
            </a:r>
          </a:p>
          <a:p>
            <a:pPr marL="228600" indent="-228600">
              <a:buSzPct val="100000"/>
              <a:buChar char="•"/>
              <a:defRPr sz="1600">
                <a:solidFill>
                  <a:srgbClr val="FF0000"/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 b="1">
              <a:solidFill>
                <a:srgbClr val="FF0000"/>
              </a:solidFill>
              <a:latin typeface="LMRoman10-Bold"/>
              <a:ea typeface="LMRoman10-Bold"/>
              <a:cs typeface="LMRoman10-Bold"/>
              <a:sym typeface="LMRoman10-Bold"/>
            </a:endParaRPr>
          </a:p>
          <a:p>
            <a:pPr marL="228600" indent="-228600">
              <a:buSzPct val="100000"/>
              <a:buChar char="•"/>
              <a:defRPr sz="1600">
                <a:solidFill>
                  <a:schemeClr val="accent2">
                    <a:lumOff val="-2588"/>
                  </a:schemeClr>
                </a:solidFill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Es entstehen Gebiete, die nicht von den Sensoren erfasst werden</a:t>
            </a:r>
            <a:endParaRPr b="1">
              <a:latin typeface="LMRoman10-Bold"/>
              <a:ea typeface="LMRoman10-Bold"/>
              <a:cs typeface="LMRoman10-Bold"/>
              <a:sym typeface="LMRoman10-Bold"/>
            </a:endParaRPr>
          </a:p>
        </p:txBody>
      </p:sp>
    </p:spTree>
    <p:extLst>
      <p:ext uri="{BB962C8B-B14F-4D97-AF65-F5344CB8AC3E}">
        <p14:creationId xmlns:p14="http://schemas.microsoft.com/office/powerpoint/2010/main" val="28942749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19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28" name="Navigation und Costmap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Navigation und Costmap</a:t>
            </a:r>
          </a:p>
        </p:txBody>
      </p:sp>
      <p:sp>
        <p:nvSpPr>
          <p:cNvPr id="429" name="Grundlage bildet Belegtheitskarte aus dem SLAM-Algorithmus…"/>
          <p:cNvSpPr txBox="1"/>
          <p:nvPr/>
        </p:nvSpPr>
        <p:spPr>
          <a:xfrm>
            <a:off x="4870868" y="1531881"/>
            <a:ext cx="3866306" cy="418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Grundlage bildet Belegtheitskarte aus dem </a:t>
            </a:r>
            <a:r>
              <a:rPr b="1">
                <a:latin typeface="LMRoman10-Bold"/>
                <a:ea typeface="LMRoman10-Bold"/>
                <a:cs typeface="LMRoman10-Bold"/>
                <a:sym typeface="LMRoman10-Bold"/>
              </a:rPr>
              <a:t>SLAM</a:t>
            </a:r>
            <a:r>
              <a:t>-Algorithmus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Zellen werden mit Kollisionswahrscheinlichkeiten (Farbverteilungen) belegt</a:t>
            </a:r>
          </a:p>
          <a:p>
            <a:pPr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Gegenstandsabhängige Trajektorienplanung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r>
              <a:t>Zielpose wird manuell oder automatisch eingetragen</a:t>
            </a:r>
          </a:p>
          <a:p>
            <a:pPr marL="228600" indent="-228600">
              <a:buSzPct val="100000"/>
              <a:buChar char="•"/>
              <a:defRPr sz="1600">
                <a:latin typeface="Latin Modern Roman"/>
                <a:ea typeface="Latin Modern Roman"/>
                <a:cs typeface="Latin Modern Roman"/>
                <a:sym typeface="Latin Modern Roman"/>
              </a:defRPr>
            </a:pPr>
            <a:endParaRPr/>
          </a:p>
        </p:txBody>
      </p:sp>
      <p:pic>
        <p:nvPicPr>
          <p:cNvPr id="430" name="costmap.png" descr="cos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1" y="1531881"/>
            <a:ext cx="3866306" cy="431327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Linie"/>
          <p:cNvSpPr/>
          <p:nvPr/>
        </p:nvSpPr>
        <p:spPr>
          <a:xfrm flipV="1">
            <a:off x="3115733" y="2510153"/>
            <a:ext cx="2" cy="52470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dir="2700000" rotWithShape="0">
              <a:srgbClr val="000000">
                <a:alpha val="7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83970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Programmablauf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6CE541-79DC-4399-887B-7FF5335D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70" y="1286142"/>
            <a:ext cx="2826427" cy="4880878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E9C7044-FC99-4E0E-A386-6DCA38EFDD21}"/>
              </a:ext>
            </a:extLst>
          </p:cNvPr>
          <p:cNvSpPr/>
          <p:nvPr/>
        </p:nvSpPr>
        <p:spPr>
          <a:xfrm>
            <a:off x="6014085" y="1687694"/>
            <a:ext cx="108000" cy="108000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0D14F0-758C-4DDD-9649-2DA705D96EBC}"/>
              </a:ext>
            </a:extLst>
          </p:cNvPr>
          <p:cNvSpPr/>
          <p:nvPr/>
        </p:nvSpPr>
        <p:spPr>
          <a:xfrm>
            <a:off x="7007225" y="5326879"/>
            <a:ext cx="108000" cy="108000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FF6864-D83C-4F1E-81D7-64FB30E2110F}"/>
              </a:ext>
            </a:extLst>
          </p:cNvPr>
          <p:cNvSpPr/>
          <p:nvPr/>
        </p:nvSpPr>
        <p:spPr>
          <a:xfrm>
            <a:off x="7007225" y="5653237"/>
            <a:ext cx="108000" cy="108000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268CF-B4DB-45D1-A0D5-5591F35562B3}"/>
              </a:ext>
            </a:extLst>
          </p:cNvPr>
          <p:cNvSpPr txBox="1"/>
          <p:nvPr/>
        </p:nvSpPr>
        <p:spPr>
          <a:xfrm>
            <a:off x="421703" y="1987645"/>
            <a:ext cx="4965813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Bis Person erkannt wird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Reduzierter Modus aktiv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Mensch wird über das </a:t>
            </a:r>
            <a:r>
              <a:rPr lang="de-DE" sz="2000" dirty="0">
                <a:solidFill>
                  <a:srgbClr val="7030A0"/>
                </a:solidFill>
              </a:rPr>
              <a:t>Gesicht identifiziert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Unbekannte Personen werden zunächst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registriert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Informationen bekannter Menschen werden </a:t>
            </a:r>
            <a:r>
              <a:rPr lang="de-DE" sz="2000" dirty="0">
                <a:solidFill>
                  <a:srgbClr val="00B0F0"/>
                </a:solidFill>
              </a:rPr>
              <a:t>aktualisiert und gespeichert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E634519-6060-4E83-8E92-37F340272960}"/>
              </a:ext>
            </a:extLst>
          </p:cNvPr>
          <p:cNvSpPr/>
          <p:nvPr/>
        </p:nvSpPr>
        <p:spPr>
          <a:xfrm>
            <a:off x="7309083" y="3766319"/>
            <a:ext cx="108000" cy="108000"/>
          </a:xfrm>
          <a:prstGeom prst="ellipse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6240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208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59" name="Costmap falsch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Costmap falsch</a:t>
            </a:r>
          </a:p>
        </p:txBody>
      </p:sp>
      <p:pic>
        <p:nvPicPr>
          <p:cNvPr id="460" name="costmap2.png" descr="costma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97" y="1461999"/>
            <a:ext cx="6890006" cy="445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15" descr="Shap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2298" y="1954275"/>
            <a:ext cx="5645502" cy="418715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1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64" name="System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Systemdaten</a:t>
            </a:r>
          </a:p>
        </p:txBody>
      </p:sp>
      <p:graphicFrame>
        <p:nvGraphicFramePr>
          <p:cNvPr id="465" name="Shape 118"/>
          <p:cNvGraphicFramePr/>
          <p:nvPr/>
        </p:nvGraphicFramePr>
        <p:xfrm>
          <a:off x="441200" y="1883348"/>
          <a:ext cx="6508650" cy="25601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Maße (LxBxH):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(1,55 x 0,72 x 1)m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Eigengewicht: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230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max. Beladung: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370 kg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Komponenten: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ca. 2600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Kosten: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25000 €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(QVM: 12500 €)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Entwicklungszeit: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10 Monate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6" name="Shape 119"/>
          <p:cNvSpPr/>
          <p:nvPr/>
        </p:nvSpPr>
        <p:spPr>
          <a:xfrm>
            <a:off x="3263224" y="3605350"/>
            <a:ext cx="1574702" cy="430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t>ROS-Netzwerk</a:t>
            </a:r>
          </a:p>
        </p:txBody>
      </p:sp>
      <p:pic>
        <p:nvPicPr>
          <p:cNvPr id="540" name="Grafik 6" descr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6" y="1420328"/>
            <a:ext cx="7512609" cy="4797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Zustandsautomat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75DE45-891F-4BD4-A522-4C6AC0CD6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4" y="1270276"/>
            <a:ext cx="5625966" cy="48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947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SAE Automatisierungslevel</a:t>
            </a:r>
            <a:endParaRPr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54422A-1EFF-4474-B691-49915FE82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8" y="1319855"/>
            <a:ext cx="7510543" cy="48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63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E44295-6426-4D02-98A8-ED602B430F61}"/>
              </a:ext>
            </a:extLst>
          </p:cNvPr>
          <p:cNvGrpSpPr>
            <a:grpSpLocks noChangeAspect="1"/>
          </p:cNvGrpSpPr>
          <p:nvPr/>
        </p:nvGrpSpPr>
        <p:grpSpPr>
          <a:xfrm>
            <a:off x="3436620" y="1544546"/>
            <a:ext cx="5415202" cy="4231860"/>
            <a:chOff x="3299460" y="1558833"/>
            <a:chExt cx="5552362" cy="4339048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170B66B-D211-48DC-BB54-BA7D29ABE83E}"/>
                </a:ext>
              </a:extLst>
            </p:cNvPr>
            <p:cNvGrpSpPr/>
            <p:nvPr/>
          </p:nvGrpSpPr>
          <p:grpSpPr>
            <a:xfrm>
              <a:off x="3299460" y="1558833"/>
              <a:ext cx="5552362" cy="4339048"/>
              <a:chOff x="1397792" y="1345472"/>
              <a:chExt cx="6348416" cy="4761311"/>
            </a:xfrm>
          </p:grpSpPr>
          <p:pic>
            <p:nvPicPr>
              <p:cNvPr id="321" name="Grafik 3" descr="Grafik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7792" y="1345472"/>
                <a:ext cx="6348416" cy="476131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2" name="Kreis"/>
              <p:cNvSpPr/>
              <p:nvPr/>
            </p:nvSpPr>
            <p:spPr>
              <a:xfrm>
                <a:off x="1399017" y="32870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323" name="Kreis"/>
              <p:cNvSpPr/>
              <p:nvPr/>
            </p:nvSpPr>
            <p:spPr>
              <a:xfrm>
                <a:off x="1475217" y="3261683"/>
                <a:ext cx="82651" cy="8265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29" name="Gruppieren"/>
              <p:cNvGrpSpPr/>
              <p:nvPr/>
            </p:nvGrpSpPr>
            <p:grpSpPr>
              <a:xfrm>
                <a:off x="1644550" y="3127204"/>
                <a:ext cx="417085" cy="166331"/>
                <a:chOff x="0" y="0"/>
                <a:chExt cx="417084" cy="166330"/>
              </a:xfrm>
            </p:grpSpPr>
            <p:sp>
              <p:nvSpPr>
                <p:cNvPr id="324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5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6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7" name="Kreis"/>
                <p:cNvSpPr/>
                <p:nvPr/>
              </p:nvSpPr>
              <p:spPr>
                <a:xfrm>
                  <a:off x="249767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28" name="Kreis"/>
                <p:cNvSpPr/>
                <p:nvPr/>
              </p:nvSpPr>
              <p:spPr>
                <a:xfrm>
                  <a:off x="334434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35" name="Gruppieren"/>
              <p:cNvGrpSpPr/>
              <p:nvPr/>
            </p:nvGrpSpPr>
            <p:grpSpPr>
              <a:xfrm>
                <a:off x="2131384" y="3000204"/>
                <a:ext cx="417084" cy="166331"/>
                <a:chOff x="0" y="0"/>
                <a:chExt cx="417083" cy="166330"/>
              </a:xfrm>
            </p:grpSpPr>
            <p:sp>
              <p:nvSpPr>
                <p:cNvPr id="330" name="Kreis"/>
                <p:cNvSpPr/>
                <p:nvPr/>
              </p:nvSpPr>
              <p:spPr>
                <a:xfrm>
                  <a:off x="0" y="8368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1" name="Kreis"/>
                <p:cNvSpPr/>
                <p:nvPr/>
              </p:nvSpPr>
              <p:spPr>
                <a:xfrm>
                  <a:off x="76200" y="70979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2" name="Kreis"/>
                <p:cNvSpPr/>
                <p:nvPr/>
              </p:nvSpPr>
              <p:spPr>
                <a:xfrm>
                  <a:off x="160866" y="508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3" name="Kreis"/>
                <p:cNvSpPr/>
                <p:nvPr/>
              </p:nvSpPr>
              <p:spPr>
                <a:xfrm>
                  <a:off x="249766" y="2540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4" name="Kreis"/>
                <p:cNvSpPr/>
                <p:nvPr/>
              </p:nvSpPr>
              <p:spPr>
                <a:xfrm>
                  <a:off x="334433" y="0"/>
                  <a:ext cx="82651" cy="82651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1" name="Gruppieren"/>
              <p:cNvGrpSpPr/>
              <p:nvPr/>
            </p:nvGrpSpPr>
            <p:grpSpPr>
              <a:xfrm>
                <a:off x="3117750" y="2665370"/>
                <a:ext cx="322552" cy="128633"/>
                <a:chOff x="0" y="0"/>
                <a:chExt cx="322551" cy="128632"/>
              </a:xfrm>
            </p:grpSpPr>
            <p:sp>
              <p:nvSpPr>
                <p:cNvPr id="336" name="Kreis"/>
                <p:cNvSpPr/>
                <p:nvPr/>
              </p:nvSpPr>
              <p:spPr>
                <a:xfrm>
                  <a:off x="0" y="64714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7" name="Kreis"/>
                <p:cNvSpPr/>
                <p:nvPr/>
              </p:nvSpPr>
              <p:spPr>
                <a:xfrm>
                  <a:off x="58928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8" name="Kreis"/>
                <p:cNvSpPr/>
                <p:nvPr/>
              </p:nvSpPr>
              <p:spPr>
                <a:xfrm>
                  <a:off x="124405" y="39285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39" name="Kreis"/>
                <p:cNvSpPr/>
                <p:nvPr/>
              </p:nvSpPr>
              <p:spPr>
                <a:xfrm>
                  <a:off x="193156" y="19642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0" name="Kreis"/>
                <p:cNvSpPr/>
                <p:nvPr/>
              </p:nvSpPr>
              <p:spPr>
                <a:xfrm>
                  <a:off x="258633" y="-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44" name="Gruppieren"/>
              <p:cNvGrpSpPr/>
              <p:nvPr/>
            </p:nvGrpSpPr>
            <p:grpSpPr>
              <a:xfrm>
                <a:off x="3608816" y="2605516"/>
                <a:ext cx="121511" cy="82653"/>
                <a:chOff x="0" y="0"/>
                <a:chExt cx="121509" cy="82651"/>
              </a:xfrm>
            </p:grpSpPr>
            <p:sp>
              <p:nvSpPr>
                <p:cNvPr id="342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3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0" name="Gruppieren"/>
              <p:cNvGrpSpPr/>
              <p:nvPr/>
            </p:nvGrpSpPr>
            <p:grpSpPr>
              <a:xfrm>
                <a:off x="2702884" y="2766970"/>
                <a:ext cx="322552" cy="128632"/>
                <a:chOff x="0" y="0"/>
                <a:chExt cx="322551" cy="128631"/>
              </a:xfrm>
            </p:grpSpPr>
            <p:sp>
              <p:nvSpPr>
                <p:cNvPr id="345" name="Kreis"/>
                <p:cNvSpPr/>
                <p:nvPr/>
              </p:nvSpPr>
              <p:spPr>
                <a:xfrm>
                  <a:off x="0" y="6471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6" name="Kreis"/>
                <p:cNvSpPr/>
                <p:nvPr/>
              </p:nvSpPr>
              <p:spPr>
                <a:xfrm>
                  <a:off x="58929" y="54891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7" name="Kreis"/>
                <p:cNvSpPr/>
                <p:nvPr/>
              </p:nvSpPr>
              <p:spPr>
                <a:xfrm>
                  <a:off x="124405" y="39286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8" name="Kreis"/>
                <p:cNvSpPr/>
                <p:nvPr/>
              </p:nvSpPr>
              <p:spPr>
                <a:xfrm>
                  <a:off x="193156" y="19643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49" name="Kreis"/>
                <p:cNvSpPr/>
                <p:nvPr/>
              </p:nvSpPr>
              <p:spPr>
                <a:xfrm>
                  <a:off x="258633" y="0"/>
                  <a:ext cx="63919" cy="6391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53" name="Gruppieren"/>
              <p:cNvGrpSpPr/>
              <p:nvPr/>
            </p:nvGrpSpPr>
            <p:grpSpPr>
              <a:xfrm>
                <a:off x="2406550" y="2884916"/>
                <a:ext cx="121510" cy="82653"/>
                <a:chOff x="0" y="0"/>
                <a:chExt cx="121509" cy="82651"/>
              </a:xfrm>
            </p:grpSpPr>
            <p:sp>
              <p:nvSpPr>
                <p:cNvPr id="351" name="Kreis"/>
                <p:cNvSpPr/>
                <p:nvPr/>
              </p:nvSpPr>
              <p:spPr>
                <a:xfrm>
                  <a:off x="-1" y="19429"/>
                  <a:ext cx="63224" cy="63223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2" name="Kreis"/>
                <p:cNvSpPr/>
                <p:nvPr/>
              </p:nvSpPr>
              <p:spPr>
                <a:xfrm>
                  <a:off x="58287" y="-1"/>
                  <a:ext cx="63223" cy="63224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354" name="Kreis"/>
              <p:cNvSpPr/>
              <p:nvPr/>
            </p:nvSpPr>
            <p:spPr>
              <a:xfrm rot="1731685">
                <a:off x="5601919" y="3627365"/>
                <a:ext cx="75107" cy="75109"/>
              </a:xfrm>
              <a:prstGeom prst="ellipse">
                <a:avLst/>
              </a:prstGeom>
              <a:solidFill>
                <a:srgbClr val="0517F9"/>
              </a:solid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8" tIns="45718" rIns="45718" bIns="45718" anchor="ctr"/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363" name="Gruppieren"/>
              <p:cNvGrpSpPr/>
              <p:nvPr/>
            </p:nvGrpSpPr>
            <p:grpSpPr>
              <a:xfrm>
                <a:off x="5613858" y="3563120"/>
                <a:ext cx="632694" cy="249850"/>
                <a:chOff x="0" y="0"/>
                <a:chExt cx="632693" cy="249848"/>
              </a:xfrm>
            </p:grpSpPr>
            <p:sp>
              <p:nvSpPr>
                <p:cNvPr id="355" name="Kreis"/>
                <p:cNvSpPr/>
                <p:nvPr/>
              </p:nvSpPr>
              <p:spPr>
                <a:xfrm rot="1731685">
                  <a:off x="319780" y="98102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6" name="Kreis"/>
                <p:cNvSpPr/>
                <p:nvPr/>
              </p:nvSpPr>
              <p:spPr>
                <a:xfrm rot="1731685">
                  <a:off x="385995" y="121420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7" name="Kreis"/>
                <p:cNvSpPr/>
                <p:nvPr/>
              </p:nvSpPr>
              <p:spPr>
                <a:xfrm rot="1731685">
                  <a:off x="462229" y="14249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8" name="Kreis"/>
                <p:cNvSpPr/>
                <p:nvPr/>
              </p:nvSpPr>
              <p:spPr>
                <a:xfrm rot="1731685">
                  <a:off x="544122" y="161278"/>
                  <a:ext cx="75109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59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 dirty="0"/>
                </a:p>
              </p:txBody>
            </p:sp>
            <p:sp>
              <p:nvSpPr>
                <p:cNvPr id="360" name="Kreis"/>
                <p:cNvSpPr/>
                <p:nvPr/>
              </p:nvSpPr>
              <p:spPr>
                <a:xfrm rot="1731685">
                  <a:off x="89696" y="34540"/>
                  <a:ext cx="75107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1" name="Kreis"/>
                <p:cNvSpPr/>
                <p:nvPr/>
              </p:nvSpPr>
              <p:spPr>
                <a:xfrm rot="1731685">
                  <a:off x="171588" y="53320"/>
                  <a:ext cx="75109" cy="7510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2" name="Kreis"/>
                <p:cNvSpPr/>
                <p:nvPr/>
              </p:nvSpPr>
              <p:spPr>
                <a:xfrm rot="1731685">
                  <a:off x="250113" y="70243"/>
                  <a:ext cx="75107" cy="7510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71" name="Gruppieren"/>
              <p:cNvGrpSpPr/>
              <p:nvPr/>
            </p:nvGrpSpPr>
            <p:grpSpPr>
              <a:xfrm>
                <a:off x="5664691" y="3634980"/>
                <a:ext cx="556460" cy="228771"/>
                <a:chOff x="0" y="0"/>
                <a:chExt cx="556458" cy="228770"/>
              </a:xfrm>
            </p:grpSpPr>
            <p:sp>
              <p:nvSpPr>
                <p:cNvPr id="364" name="Kreis"/>
                <p:cNvSpPr/>
                <p:nvPr/>
              </p:nvSpPr>
              <p:spPr>
                <a:xfrm rot="1731685">
                  <a:off x="243546" y="7702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5" name="Kreis"/>
                <p:cNvSpPr/>
                <p:nvPr/>
              </p:nvSpPr>
              <p:spPr>
                <a:xfrm rot="1731685">
                  <a:off x="309762" y="100342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6" name="Kreis"/>
                <p:cNvSpPr/>
                <p:nvPr/>
              </p:nvSpPr>
              <p:spPr>
                <a:xfrm rot="1731685">
                  <a:off x="385996" y="12142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7" name="Kreis"/>
                <p:cNvSpPr/>
                <p:nvPr/>
              </p:nvSpPr>
              <p:spPr>
                <a:xfrm rot="1731685">
                  <a:off x="467889" y="1402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8" name="Kreis"/>
                <p:cNvSpPr/>
                <p:nvPr/>
              </p:nvSpPr>
              <p:spPr>
                <a:xfrm rot="1731685">
                  <a:off x="13462" y="13462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69" name="Kreis"/>
                <p:cNvSpPr/>
                <p:nvPr/>
              </p:nvSpPr>
              <p:spPr>
                <a:xfrm rot="1731685">
                  <a:off x="95354" y="32241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70" name="Kreis"/>
                <p:cNvSpPr/>
                <p:nvPr/>
              </p:nvSpPr>
              <p:spPr>
                <a:xfrm rot="1731685">
                  <a:off x="173878" y="4916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88" name="Gruppieren"/>
              <p:cNvGrpSpPr/>
              <p:nvPr/>
            </p:nvGrpSpPr>
            <p:grpSpPr>
              <a:xfrm>
                <a:off x="6192394" y="3467484"/>
                <a:ext cx="592294" cy="374319"/>
                <a:chOff x="0" y="0"/>
                <a:chExt cx="592292" cy="374318"/>
              </a:xfrm>
            </p:grpSpPr>
            <p:grpSp>
              <p:nvGrpSpPr>
                <p:cNvPr id="380" name="Gruppieren"/>
                <p:cNvGrpSpPr/>
                <p:nvPr/>
              </p:nvGrpSpPr>
              <p:grpSpPr>
                <a:xfrm>
                  <a:off x="0" y="0"/>
                  <a:ext cx="574866" cy="358618"/>
                  <a:chOff x="0" y="0"/>
                  <a:chExt cx="574865" cy="358617"/>
                </a:xfrm>
              </p:grpSpPr>
              <p:sp>
                <p:nvSpPr>
                  <p:cNvPr id="372" name="Kreis"/>
                  <p:cNvSpPr/>
                  <p:nvPr/>
                </p:nvSpPr>
                <p:spPr>
                  <a:xfrm rot="20664728">
                    <a:off x="286655" y="120713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3" name="Kreis"/>
                  <p:cNvSpPr/>
                  <p:nvPr/>
                </p:nvSpPr>
                <p:spPr>
                  <a:xfrm rot="20664728">
                    <a:off x="350252" y="90989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4" name="Kreis"/>
                  <p:cNvSpPr/>
                  <p:nvPr/>
                </p:nvSpPr>
                <p:spPr>
                  <a:xfrm rot="20664728">
                    <a:off x="419434" y="52651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5" name="Kreis"/>
                  <p:cNvSpPr/>
                  <p:nvPr/>
                </p:nvSpPr>
                <p:spPr>
                  <a:xfrm rot="20664728">
                    <a:off x="491047" y="871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6" name="Kreis"/>
                  <p:cNvSpPr/>
                  <p:nvPr/>
                </p:nvSpPr>
                <p:spPr>
                  <a:xfrm rot="20664728">
                    <a:off x="8710" y="274799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7" name="Kreis"/>
                  <p:cNvSpPr/>
                  <p:nvPr/>
                </p:nvSpPr>
                <p:spPr>
                  <a:xfrm rot="20664728">
                    <a:off x="77892" y="236461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8" name="Kreis"/>
                  <p:cNvSpPr/>
                  <p:nvPr/>
                </p:nvSpPr>
                <p:spPr>
                  <a:xfrm rot="20664728">
                    <a:off x="149504" y="192520"/>
                    <a:ext cx="75109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379" name="Kreis"/>
                  <p:cNvSpPr/>
                  <p:nvPr/>
                </p:nvSpPr>
                <p:spPr>
                  <a:xfrm rot="20664728">
                    <a:off x="217412" y="149612"/>
                    <a:ext cx="75107" cy="7510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sp>
              <p:nvSpPr>
                <p:cNvPr id="381" name="Kreis"/>
                <p:cNvSpPr/>
                <p:nvPr/>
              </p:nvSpPr>
              <p:spPr>
                <a:xfrm rot="20664728">
                  <a:off x="304084" y="174753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2" name="Kreis"/>
                <p:cNvSpPr/>
                <p:nvPr/>
              </p:nvSpPr>
              <p:spPr>
                <a:xfrm rot="20664728">
                  <a:off x="367681" y="145028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3" name="Kreis"/>
                <p:cNvSpPr/>
                <p:nvPr/>
              </p:nvSpPr>
              <p:spPr>
                <a:xfrm rot="20664728">
                  <a:off x="436863" y="106690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4" name="Kreis"/>
                <p:cNvSpPr/>
                <p:nvPr/>
              </p:nvSpPr>
              <p:spPr>
                <a:xfrm rot="20664728">
                  <a:off x="508476" y="627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5" name="Kreis"/>
                <p:cNvSpPr/>
                <p:nvPr/>
              </p:nvSpPr>
              <p:spPr>
                <a:xfrm rot="20664728">
                  <a:off x="95322" y="29050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6" name="Kreis"/>
                <p:cNvSpPr/>
                <p:nvPr/>
              </p:nvSpPr>
              <p:spPr>
                <a:xfrm rot="20664728">
                  <a:off x="166933" y="246559"/>
                  <a:ext cx="75109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87" name="Kreis"/>
                <p:cNvSpPr/>
                <p:nvPr/>
              </p:nvSpPr>
              <p:spPr>
                <a:xfrm rot="20664728">
                  <a:off x="234842" y="203651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396" name="Gruppieren"/>
              <p:cNvGrpSpPr/>
              <p:nvPr/>
            </p:nvGrpSpPr>
            <p:grpSpPr>
              <a:xfrm>
                <a:off x="3757231" y="3356144"/>
                <a:ext cx="527512" cy="240307"/>
                <a:chOff x="0" y="0"/>
                <a:chExt cx="527510" cy="240306"/>
              </a:xfrm>
            </p:grpSpPr>
            <p:sp>
              <p:nvSpPr>
                <p:cNvPr id="389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0" name="Kreis"/>
                <p:cNvSpPr/>
                <p:nvPr/>
              </p:nvSpPr>
              <p:spPr>
                <a:xfrm rot="21226523">
                  <a:off x="296248" y="6212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1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2" name="Kreis"/>
                <p:cNvSpPr/>
                <p:nvPr/>
              </p:nvSpPr>
              <p:spPr>
                <a:xfrm rot="21226523">
                  <a:off x="448553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3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4" name="Kreis"/>
                <p:cNvSpPr/>
                <p:nvPr/>
              </p:nvSpPr>
              <p:spPr>
                <a:xfrm rot="21226523">
                  <a:off x="81656" y="129644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5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04" name="Gruppieren"/>
              <p:cNvGrpSpPr/>
              <p:nvPr/>
            </p:nvGrpSpPr>
            <p:grpSpPr>
              <a:xfrm>
                <a:off x="4138231" y="3208254"/>
                <a:ext cx="527512" cy="240307"/>
                <a:chOff x="0" y="0"/>
                <a:chExt cx="527510" cy="240305"/>
              </a:xfrm>
            </p:grpSpPr>
            <p:sp>
              <p:nvSpPr>
                <p:cNvPr id="397" name="Kreis"/>
                <p:cNvSpPr/>
                <p:nvPr/>
              </p:nvSpPr>
              <p:spPr>
                <a:xfrm rot="21226523">
                  <a:off x="228662" y="81107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8" name="Kreis"/>
                <p:cNvSpPr/>
                <p:nvPr/>
              </p:nvSpPr>
              <p:spPr>
                <a:xfrm rot="21226523">
                  <a:off x="296248" y="6212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399" name="Kreis"/>
                <p:cNvSpPr/>
                <p:nvPr/>
              </p:nvSpPr>
              <p:spPr>
                <a:xfrm rot="21226523">
                  <a:off x="370746" y="35555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0" name="Kreis"/>
                <p:cNvSpPr/>
                <p:nvPr/>
              </p:nvSpPr>
              <p:spPr>
                <a:xfrm rot="21226523">
                  <a:off x="448554" y="3850"/>
                  <a:ext cx="75107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1" name="Kreis"/>
                <p:cNvSpPr/>
                <p:nvPr/>
              </p:nvSpPr>
              <p:spPr>
                <a:xfrm rot="21226523">
                  <a:off x="3850" y="161349"/>
                  <a:ext cx="75107" cy="75107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2" name="Kreis"/>
                <p:cNvSpPr/>
                <p:nvPr/>
              </p:nvSpPr>
              <p:spPr>
                <a:xfrm rot="21226523">
                  <a:off x="81656" y="129643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403" name="Kreis"/>
                <p:cNvSpPr/>
                <p:nvPr/>
              </p:nvSpPr>
              <p:spPr>
                <a:xfrm rot="21226523">
                  <a:off x="155640" y="98356"/>
                  <a:ext cx="75109" cy="75109"/>
                </a:xfrm>
                <a:prstGeom prst="ellipse">
                  <a:avLst/>
                </a:prstGeom>
                <a:solidFill>
                  <a:srgbClr val="0517F9"/>
                </a:soli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grpSp>
            <p:nvGrpSpPr>
              <p:cNvPr id="421" name="Gruppieren"/>
              <p:cNvGrpSpPr/>
              <p:nvPr/>
            </p:nvGrpSpPr>
            <p:grpSpPr>
              <a:xfrm>
                <a:off x="2909509" y="3199028"/>
                <a:ext cx="931151" cy="406651"/>
                <a:chOff x="0" y="0"/>
                <a:chExt cx="931149" cy="406650"/>
              </a:xfrm>
            </p:grpSpPr>
            <p:grpSp>
              <p:nvGrpSpPr>
                <p:cNvPr id="412" name="Gruppieren"/>
                <p:cNvGrpSpPr/>
                <p:nvPr/>
              </p:nvGrpSpPr>
              <p:grpSpPr>
                <a:xfrm>
                  <a:off x="-1" y="-1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05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6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7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8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09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0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1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  <p:grpSp>
              <p:nvGrpSpPr>
                <p:cNvPr id="420" name="Gruppieren"/>
                <p:cNvGrpSpPr/>
                <p:nvPr/>
              </p:nvGrpSpPr>
              <p:grpSpPr>
                <a:xfrm>
                  <a:off x="386038" y="134188"/>
                  <a:ext cx="545112" cy="272463"/>
                  <a:chOff x="0" y="0"/>
                  <a:chExt cx="545110" cy="272461"/>
                </a:xfrm>
              </p:grpSpPr>
              <p:sp>
                <p:nvSpPr>
                  <p:cNvPr id="413" name="Kreis"/>
                  <p:cNvSpPr/>
                  <p:nvPr/>
                </p:nvSpPr>
                <p:spPr>
                  <a:xfrm rot="2049439">
                    <a:off x="237842" y="9913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4" name="Kreis"/>
                  <p:cNvSpPr/>
                  <p:nvPr/>
                </p:nvSpPr>
                <p:spPr>
                  <a:xfrm rot="2049439">
                    <a:off x="301623" y="1284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5" name="Kreis"/>
                  <p:cNvSpPr/>
                  <p:nvPr/>
                </p:nvSpPr>
                <p:spPr>
                  <a:xfrm rot="2049439">
                    <a:off x="375586" y="156488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6" name="Kreis"/>
                  <p:cNvSpPr/>
                  <p:nvPr/>
                </p:nvSpPr>
                <p:spPr>
                  <a:xfrm rot="2049439">
                    <a:off x="455397" y="182746"/>
                    <a:ext cx="75107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7" name="Kreis"/>
                  <p:cNvSpPr/>
                  <p:nvPr/>
                </p:nvSpPr>
                <p:spPr>
                  <a:xfrm rot="2049439">
                    <a:off x="14606" y="14606"/>
                    <a:ext cx="75107" cy="75107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8" name="Kreis"/>
                  <p:cNvSpPr/>
                  <p:nvPr/>
                </p:nvSpPr>
                <p:spPr>
                  <a:xfrm rot="2049439">
                    <a:off x="94415" y="408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  <p:sp>
                <p:nvSpPr>
                  <p:cNvPr id="419" name="Kreis"/>
                  <p:cNvSpPr/>
                  <p:nvPr/>
                </p:nvSpPr>
                <p:spPr>
                  <a:xfrm rot="2049439">
                    <a:off x="171043" y="64964"/>
                    <a:ext cx="75109" cy="75109"/>
                  </a:xfrm>
                  <a:prstGeom prst="ellipse">
                    <a:avLst/>
                  </a:prstGeom>
                  <a:solidFill>
                    <a:srgbClr val="0517F9"/>
                  </a:soli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>
                      <a:defRPr sz="1400"/>
                    </a:pPr>
                    <a:endParaRPr/>
                  </a:p>
                </p:txBody>
              </p:sp>
            </p:grpSp>
          </p:grp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6DE4E7-61C3-40B3-BD21-804389202B4B}"/>
                </a:ext>
              </a:extLst>
            </p:cNvPr>
            <p:cNvGrpSpPr/>
            <p:nvPr/>
          </p:nvGrpSpPr>
          <p:grpSpPr>
            <a:xfrm>
              <a:off x="6203215" y="2516931"/>
              <a:ext cx="620552" cy="2009313"/>
              <a:chOff x="5675064" y="2288445"/>
              <a:chExt cx="669324" cy="2257024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4F5C98B-6915-496A-99EB-544A33E5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5064" y="2288445"/>
                <a:ext cx="669324" cy="2257024"/>
              </a:xfrm>
              <a:prstGeom prst="rect">
                <a:avLst/>
              </a:prstGeom>
            </p:spPr>
          </p:pic>
          <p:sp>
            <p:nvSpPr>
              <p:cNvPr id="6" name="Kreis">
                <a:extLst>
                  <a:ext uri="{FF2B5EF4-FFF2-40B4-BE49-F238E27FC236}">
                    <a16:creationId xmlns:a16="http://schemas.microsoft.com/office/drawing/2014/main" id="{28E6AA17-921A-4766-8DD0-DDDC5C4B00E5}"/>
                  </a:ext>
                </a:extLst>
              </p:cNvPr>
              <p:cNvSpPr/>
              <p:nvPr/>
            </p:nvSpPr>
            <p:spPr>
              <a:xfrm rot="21226523">
                <a:off x="5757965" y="3526586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" name="Kreis">
                <a:extLst>
                  <a:ext uri="{FF2B5EF4-FFF2-40B4-BE49-F238E27FC236}">
                    <a16:creationId xmlns:a16="http://schemas.microsoft.com/office/drawing/2014/main" id="{A02A19B3-72FB-4621-9C12-2891BD1FF58F}"/>
                  </a:ext>
                </a:extLst>
              </p:cNvPr>
              <p:cNvSpPr/>
              <p:nvPr/>
            </p:nvSpPr>
            <p:spPr>
              <a:xfrm rot="21226523">
                <a:off x="5825390" y="3544751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" name="Kreis">
                <a:extLst>
                  <a:ext uri="{FF2B5EF4-FFF2-40B4-BE49-F238E27FC236}">
                    <a16:creationId xmlns:a16="http://schemas.microsoft.com/office/drawing/2014/main" id="{A9CD0FC9-3A0C-4DAC-AC03-B9DB6465DE28}"/>
                  </a:ext>
                </a:extLst>
              </p:cNvPr>
              <p:cNvSpPr/>
              <p:nvPr/>
            </p:nvSpPr>
            <p:spPr>
              <a:xfrm rot="21226523">
                <a:off x="5891904" y="354691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" name="Kreis">
                <a:extLst>
                  <a:ext uri="{FF2B5EF4-FFF2-40B4-BE49-F238E27FC236}">
                    <a16:creationId xmlns:a16="http://schemas.microsoft.com/office/drawing/2014/main" id="{5FC4275C-314C-4E3D-88BA-590422EB3A49}"/>
                  </a:ext>
                </a:extLst>
              </p:cNvPr>
              <p:cNvSpPr/>
              <p:nvPr/>
            </p:nvSpPr>
            <p:spPr>
              <a:xfrm rot="21226523">
                <a:off x="5958004" y="3552297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0" name="Kreis">
                <a:extLst>
                  <a:ext uri="{FF2B5EF4-FFF2-40B4-BE49-F238E27FC236}">
                    <a16:creationId xmlns:a16="http://schemas.microsoft.com/office/drawing/2014/main" id="{2C368EFA-A42C-42C7-8347-EEEF35007D4F}"/>
                  </a:ext>
                </a:extLst>
              </p:cNvPr>
              <p:cNvSpPr/>
              <p:nvPr/>
            </p:nvSpPr>
            <p:spPr>
              <a:xfrm rot="21226523">
                <a:off x="6015672" y="3552296"/>
                <a:ext cx="65691" cy="68448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1" name="Kreis">
                <a:extLst>
                  <a:ext uri="{FF2B5EF4-FFF2-40B4-BE49-F238E27FC236}">
                    <a16:creationId xmlns:a16="http://schemas.microsoft.com/office/drawing/2014/main" id="{FF00FB4D-1AA6-4310-AAB6-9077B0A8630B}"/>
                  </a:ext>
                </a:extLst>
              </p:cNvPr>
              <p:cNvSpPr/>
              <p:nvPr/>
            </p:nvSpPr>
            <p:spPr>
              <a:xfrm rot="21226523">
                <a:off x="6083778" y="3546381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2" name="Kreis">
                <a:extLst>
                  <a:ext uri="{FF2B5EF4-FFF2-40B4-BE49-F238E27FC236}">
                    <a16:creationId xmlns:a16="http://schemas.microsoft.com/office/drawing/2014/main" id="{4E742F5C-BE99-481F-A1F4-A44A29B8D817}"/>
                  </a:ext>
                </a:extLst>
              </p:cNvPr>
              <p:cNvSpPr/>
              <p:nvPr/>
            </p:nvSpPr>
            <p:spPr>
              <a:xfrm rot="21226523">
                <a:off x="6151241" y="3535617"/>
                <a:ext cx="65691" cy="68447"/>
              </a:xfrm>
              <a:prstGeom prst="ellipse">
                <a:avLst/>
              </a:prstGeom>
              <a:solidFill>
                <a:srgbClr val="0517F9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" name="Kreis">
                <a:extLst>
                  <a:ext uri="{FF2B5EF4-FFF2-40B4-BE49-F238E27FC236}">
                    <a16:creationId xmlns:a16="http://schemas.microsoft.com/office/drawing/2014/main" id="{9F607BD4-B386-4A5A-B2D5-AA41B55B3574}"/>
                  </a:ext>
                </a:extLst>
              </p:cNvPr>
              <p:cNvSpPr/>
              <p:nvPr/>
            </p:nvSpPr>
            <p:spPr>
              <a:xfrm rot="21226523">
                <a:off x="5818853" y="3477595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15" name="Kreis">
                <a:extLst>
                  <a:ext uri="{FF2B5EF4-FFF2-40B4-BE49-F238E27FC236}">
                    <a16:creationId xmlns:a16="http://schemas.microsoft.com/office/drawing/2014/main" id="{7D93700D-D181-40CF-B0C3-9D2A726696C5}"/>
                  </a:ext>
                </a:extLst>
              </p:cNvPr>
              <p:cNvSpPr/>
              <p:nvPr/>
            </p:nvSpPr>
            <p:spPr>
              <a:xfrm rot="21226523">
                <a:off x="5759399" y="3455331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16" name="Kreis">
                <a:extLst>
                  <a:ext uri="{FF2B5EF4-FFF2-40B4-BE49-F238E27FC236}">
                    <a16:creationId xmlns:a16="http://schemas.microsoft.com/office/drawing/2014/main" id="{D2507019-8CCE-49EA-A06A-8E984D6FB836}"/>
                  </a:ext>
                </a:extLst>
              </p:cNvPr>
              <p:cNvSpPr/>
              <p:nvPr/>
            </p:nvSpPr>
            <p:spPr>
              <a:xfrm rot="21226523">
                <a:off x="5893032" y="3493529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7" name="Kreis">
                <a:extLst>
                  <a:ext uri="{FF2B5EF4-FFF2-40B4-BE49-F238E27FC236}">
                    <a16:creationId xmlns:a16="http://schemas.microsoft.com/office/drawing/2014/main" id="{3F52B23D-F352-4D7B-BD1A-CC2A136F36DC}"/>
                  </a:ext>
                </a:extLst>
              </p:cNvPr>
              <p:cNvSpPr/>
              <p:nvPr/>
            </p:nvSpPr>
            <p:spPr>
              <a:xfrm rot="21226523">
                <a:off x="5961883" y="3494427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8" name="Kreis">
                <a:extLst>
                  <a:ext uri="{FF2B5EF4-FFF2-40B4-BE49-F238E27FC236}">
                    <a16:creationId xmlns:a16="http://schemas.microsoft.com/office/drawing/2014/main" id="{10938453-2B69-4F87-BFB3-D7782447985E}"/>
                  </a:ext>
                </a:extLst>
              </p:cNvPr>
              <p:cNvSpPr/>
              <p:nvPr/>
            </p:nvSpPr>
            <p:spPr>
              <a:xfrm rot="21226523">
                <a:off x="6037261" y="3494315"/>
                <a:ext cx="65691" cy="68448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9" name="Kreis">
                <a:extLst>
                  <a:ext uri="{FF2B5EF4-FFF2-40B4-BE49-F238E27FC236}">
                    <a16:creationId xmlns:a16="http://schemas.microsoft.com/office/drawing/2014/main" id="{8CE59ADC-E8F1-489F-8BE5-854EEBBF8C0E}"/>
                  </a:ext>
                </a:extLst>
              </p:cNvPr>
              <p:cNvSpPr/>
              <p:nvPr/>
            </p:nvSpPr>
            <p:spPr>
              <a:xfrm rot="21226523">
                <a:off x="6102525" y="3485086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 dirty="0"/>
              </a:p>
            </p:txBody>
          </p:sp>
          <p:sp>
            <p:nvSpPr>
              <p:cNvPr id="20" name="Kreis">
                <a:extLst>
                  <a:ext uri="{FF2B5EF4-FFF2-40B4-BE49-F238E27FC236}">
                    <a16:creationId xmlns:a16="http://schemas.microsoft.com/office/drawing/2014/main" id="{131FD686-9168-4583-95FE-D927BC41F0E9}"/>
                  </a:ext>
                </a:extLst>
              </p:cNvPr>
              <p:cNvSpPr/>
              <p:nvPr/>
            </p:nvSpPr>
            <p:spPr>
              <a:xfrm rot="21226523">
                <a:off x="6162745" y="3472601"/>
                <a:ext cx="65691" cy="6844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A04B8BA-7E40-476C-877A-F1F6C3A39960}"/>
              </a:ext>
            </a:extLst>
          </p:cNvPr>
          <p:cNvSpPr txBox="1"/>
          <p:nvPr/>
        </p:nvSpPr>
        <p:spPr>
          <a:xfrm>
            <a:off x="316831" y="1645607"/>
            <a:ext cx="3002140" cy="4093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Objekte sind anhand des geringen </a:t>
            </a:r>
            <a:r>
              <a:rPr lang="de-DE" sz="2000" dirty="0">
                <a:solidFill>
                  <a:schemeClr val="tx1"/>
                </a:solidFill>
              </a:rPr>
              <a:t>Informationsgehalts</a:t>
            </a:r>
            <a:r>
              <a:rPr lang="de-DE" sz="2000" dirty="0"/>
              <a:t> kaum von Personen zu unterscheiden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Erkennungssysteme über Laser nicht zuverlässig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Unterscheidung von Personen nicht möglich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B01DA0-66B7-4055-805A-ED1AD90C435C}"/>
              </a:ext>
            </a:extLst>
          </p:cNvPr>
          <p:cNvSpPr txBox="1"/>
          <p:nvPr/>
        </p:nvSpPr>
        <p:spPr>
          <a:xfrm>
            <a:off x="3441461" y="5066781"/>
            <a:ext cx="1866877" cy="707882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solidFill>
                  <a:srgbClr val="0517F7"/>
                </a:solidFill>
              </a:rPr>
              <a:t>      Kinect (2D)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    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FD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Li</a:t>
            </a:r>
            <a:r>
              <a:rPr lang="de-DE" sz="2000" dirty="0">
                <a:solidFill>
                  <a:srgbClr val="FD0000"/>
                </a:solidFill>
              </a:rPr>
              <a:t>DAR (2D)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FD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Kreis">
            <a:extLst>
              <a:ext uri="{FF2B5EF4-FFF2-40B4-BE49-F238E27FC236}">
                <a16:creationId xmlns:a16="http://schemas.microsoft.com/office/drawing/2014/main" id="{38E06D72-E3A4-4E60-AB3B-8F56890B6112}"/>
              </a:ext>
            </a:extLst>
          </p:cNvPr>
          <p:cNvSpPr/>
          <p:nvPr/>
        </p:nvSpPr>
        <p:spPr>
          <a:xfrm rot="21226523">
            <a:off x="3634886" y="5513445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 sz="1400"/>
            </a:pPr>
            <a:endParaRPr dirty="0"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ABC06C46-CE35-4592-A2BE-9AA3D083140D}"/>
              </a:ext>
            </a:extLst>
          </p:cNvPr>
          <p:cNvSpPr/>
          <p:nvPr/>
        </p:nvSpPr>
        <p:spPr>
          <a:xfrm rot="21297508">
            <a:off x="3634886" y="5206604"/>
            <a:ext cx="108000" cy="108000"/>
          </a:xfrm>
          <a:prstGeom prst="ellipse">
            <a:avLst/>
          </a:prstGeom>
          <a:solidFill>
            <a:srgbClr val="0517F9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4B9818-8FB2-4AA7-A0FB-461C4B52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1873939"/>
            <a:ext cx="8540124" cy="37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179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DFAB088-A371-47FE-BA54-4EC1586A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71" y="2424997"/>
            <a:ext cx="3527964" cy="28214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A1B5405-B5B2-4222-A67B-7F512B43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5" y="2424997"/>
            <a:ext cx="3546933" cy="2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12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E6862E-0598-4B6A-B593-F20906AC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03867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216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Neuron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2C7C01-42AF-4115-9F23-9E1CFDFF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7871"/>
            <a:ext cx="8026400" cy="30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523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Bewertung einer Erkennung</a:t>
            </a:r>
            <a:endParaRPr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946AA-F274-46E4-A296-00C2CF94D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" y="2314726"/>
            <a:ext cx="8221133" cy="275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2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Objekterkennung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2868B1-F297-4E1B-B1BA-EC7042B3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1" y="1667933"/>
            <a:ext cx="6971377" cy="43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08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Faltung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E509E6-F4A5-4383-80A6-15C1BCD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0" y="1591733"/>
            <a:ext cx="416832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54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Faltung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2FB0CB-30C1-4A21-8293-F3179FA988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1" y="1332027"/>
            <a:ext cx="4186237" cy="419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0070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Eingeschränkte Konnektivität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E3CA9-737A-4C10-BE01-B7577D09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43" y="1286932"/>
            <a:ext cx="3699713" cy="49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015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MobileNet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84A25E-CB8C-4CAE-9C52-6207FC4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09" y="1286550"/>
            <a:ext cx="6760781" cy="49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187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93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20" name="Visualisierung der Sensordaten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3" name="Grafik 2" descr="Ein Bild, das Boden, drinnen, Decke, Raum enthält.&#10;&#10;Automatisch generierte Beschreibung">
            <a:extLst>
              <a:ext uri="{FF2B5EF4-FFF2-40B4-BE49-F238E27FC236}">
                <a16:creationId xmlns:a16="http://schemas.microsoft.com/office/drawing/2014/main" id="{913B2B44-E229-4F1F-B4CB-BA6BFB1E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2" y="2126795"/>
            <a:ext cx="7251171" cy="407878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4AD9E83-C177-42E5-AE23-E6BA62755B97}"/>
              </a:ext>
            </a:extLst>
          </p:cNvPr>
          <p:cNvSpPr/>
          <p:nvPr/>
        </p:nvSpPr>
        <p:spPr>
          <a:xfrm>
            <a:off x="4201283" y="2866668"/>
            <a:ext cx="926160" cy="282240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F24929-915D-4AAC-9496-6946367A7B91}"/>
              </a:ext>
            </a:extLst>
          </p:cNvPr>
          <p:cNvSpPr/>
          <p:nvPr/>
        </p:nvSpPr>
        <p:spPr>
          <a:xfrm>
            <a:off x="2569265" y="2873018"/>
            <a:ext cx="769871" cy="307092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3E47BE5-408F-4BE4-A58C-CF78E9A0638B}"/>
              </a:ext>
            </a:extLst>
          </p:cNvPr>
          <p:cNvSpPr/>
          <p:nvPr/>
        </p:nvSpPr>
        <p:spPr>
          <a:xfrm>
            <a:off x="4379193" y="2896253"/>
            <a:ext cx="366854" cy="414190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2998444-62DA-4F0F-95BB-F1C6B11B2B0A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4586287" y="5588487"/>
            <a:ext cx="0" cy="617092"/>
          </a:xfrm>
          <a:prstGeom prst="line">
            <a:avLst/>
          </a:prstGeom>
          <a:noFill/>
          <a:ln w="25400" cap="flat">
            <a:solidFill>
              <a:srgbClr val="00B050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4C39E6A1-ED62-4071-971E-02FB68772B62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3118872" y="5689076"/>
            <a:ext cx="1467415" cy="516503"/>
          </a:xfrm>
          <a:prstGeom prst="line">
            <a:avLst/>
          </a:prstGeom>
          <a:noFill/>
          <a:ln w="25400" cap="flat">
            <a:solidFill>
              <a:srgbClr val="00B050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D4BDAC9-95C8-4D66-8CC4-3F5F057463F1}"/>
              </a:ext>
            </a:extLst>
          </p:cNvPr>
          <p:cNvSpPr txBox="1"/>
          <p:nvPr/>
        </p:nvSpPr>
        <p:spPr>
          <a:xfrm>
            <a:off x="4669125" y="5737017"/>
            <a:ext cx="94672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2,15 m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6485756F-0498-432B-A2DB-040247594705}"/>
              </a:ext>
            </a:extLst>
          </p:cNvPr>
          <p:cNvSpPr txBox="1"/>
          <p:nvPr/>
        </p:nvSpPr>
        <p:spPr>
          <a:xfrm>
            <a:off x="3361468" y="5914980"/>
            <a:ext cx="94672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2,2 m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3" name="Rechteck 292">
            <a:extLst>
              <a:ext uri="{FF2B5EF4-FFF2-40B4-BE49-F238E27FC236}">
                <a16:creationId xmlns:a16="http://schemas.microsoft.com/office/drawing/2014/main" id="{88E97512-DD1C-4044-AB0F-6C2514E0B552}"/>
              </a:ext>
            </a:extLst>
          </p:cNvPr>
          <p:cNvSpPr/>
          <p:nvPr/>
        </p:nvSpPr>
        <p:spPr>
          <a:xfrm>
            <a:off x="2589301" y="2896253"/>
            <a:ext cx="727791" cy="964471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95" name="Gerader Verbinder 294">
            <a:extLst>
              <a:ext uri="{FF2B5EF4-FFF2-40B4-BE49-F238E27FC236}">
                <a16:creationId xmlns:a16="http://schemas.microsoft.com/office/drawing/2014/main" id="{20268E7E-CB40-4BD5-8BDA-2CFA872817DA}"/>
              </a:ext>
            </a:extLst>
          </p:cNvPr>
          <p:cNvCxnSpPr>
            <a:cxnSpLocks/>
          </p:cNvCxnSpPr>
          <p:nvPr/>
        </p:nvCxnSpPr>
        <p:spPr>
          <a:xfrm>
            <a:off x="2195819" y="2563005"/>
            <a:ext cx="393480" cy="333247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FBD6F61-91D0-40A1-AC2D-7836C8FA00E9}"/>
              </a:ext>
            </a:extLst>
          </p:cNvPr>
          <p:cNvCxnSpPr>
            <a:cxnSpLocks/>
          </p:cNvCxnSpPr>
          <p:nvPr/>
        </p:nvCxnSpPr>
        <p:spPr>
          <a:xfrm>
            <a:off x="4044882" y="2563007"/>
            <a:ext cx="334311" cy="333247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417E7213-FF51-4ECE-AC31-D873C68CC0EE}"/>
              </a:ext>
            </a:extLst>
          </p:cNvPr>
          <p:cNvCxnSpPr>
            <a:cxnSpLocks/>
          </p:cNvCxnSpPr>
          <p:nvPr/>
        </p:nvCxnSpPr>
        <p:spPr>
          <a:xfrm flipV="1">
            <a:off x="2095995" y="5943941"/>
            <a:ext cx="473270" cy="1568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Gerader Verbinder 158">
            <a:extLst>
              <a:ext uri="{FF2B5EF4-FFF2-40B4-BE49-F238E27FC236}">
                <a16:creationId xmlns:a16="http://schemas.microsoft.com/office/drawing/2014/main" id="{2442790E-1368-4055-9467-0ADD713E34EC}"/>
              </a:ext>
            </a:extLst>
          </p:cNvPr>
          <p:cNvCxnSpPr>
            <a:cxnSpLocks/>
          </p:cNvCxnSpPr>
          <p:nvPr/>
        </p:nvCxnSpPr>
        <p:spPr>
          <a:xfrm flipV="1">
            <a:off x="5127443" y="2563005"/>
            <a:ext cx="336030" cy="3036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3" name="Rechteck 302">
            <a:extLst>
              <a:ext uri="{FF2B5EF4-FFF2-40B4-BE49-F238E27FC236}">
                <a16:creationId xmlns:a16="http://schemas.microsoft.com/office/drawing/2014/main" id="{87537CB0-2B33-4761-9FD4-DBA7E269AC94}"/>
              </a:ext>
            </a:extLst>
          </p:cNvPr>
          <p:cNvSpPr/>
          <p:nvPr/>
        </p:nvSpPr>
        <p:spPr>
          <a:xfrm>
            <a:off x="1432558" y="2287879"/>
            <a:ext cx="1520637" cy="276995"/>
          </a:xfrm>
          <a:prstGeom prst="rect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Kein Gesicht erkannt</a:t>
            </a:r>
            <a:endParaRPr kumimoji="0" lang="en-GB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4" name="Rechteck 303">
            <a:extLst>
              <a:ext uri="{FF2B5EF4-FFF2-40B4-BE49-F238E27FC236}">
                <a16:creationId xmlns:a16="http://schemas.microsoft.com/office/drawing/2014/main" id="{C635E362-02BD-4914-AFBB-531DAA30EE97}"/>
              </a:ext>
            </a:extLst>
          </p:cNvPr>
          <p:cNvSpPr/>
          <p:nvPr/>
        </p:nvSpPr>
        <p:spPr>
          <a:xfrm>
            <a:off x="3386137" y="2286013"/>
            <a:ext cx="658745" cy="276995"/>
          </a:xfrm>
          <a:prstGeom prst="rect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Giuliano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6CB7F268-0177-4A90-8F16-BEABF1B0B05D}"/>
              </a:ext>
            </a:extLst>
          </p:cNvPr>
          <p:cNvSpPr/>
          <p:nvPr/>
        </p:nvSpPr>
        <p:spPr>
          <a:xfrm>
            <a:off x="5463473" y="2286012"/>
            <a:ext cx="573902" cy="276995"/>
          </a:xfrm>
          <a:prstGeom prst="rect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</a:rPr>
              <a:t>Person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6" name="Rechteck 305">
            <a:extLst>
              <a:ext uri="{FF2B5EF4-FFF2-40B4-BE49-F238E27FC236}">
                <a16:creationId xmlns:a16="http://schemas.microsoft.com/office/drawing/2014/main" id="{BDA465D3-7987-4314-9FA3-17F151C5764A}"/>
              </a:ext>
            </a:extLst>
          </p:cNvPr>
          <p:cNvSpPr/>
          <p:nvPr/>
        </p:nvSpPr>
        <p:spPr>
          <a:xfrm>
            <a:off x="1479550" y="5823809"/>
            <a:ext cx="616445" cy="276995"/>
          </a:xfrm>
          <a:prstGeom prst="rect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</a:rPr>
              <a:t>Person</a:t>
            </a:r>
            <a:endParaRPr kumimoji="0" lang="en-GB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3AEA6D55-9FDB-425A-89E5-B8008BBC1399}"/>
              </a:ext>
            </a:extLst>
          </p:cNvPr>
          <p:cNvSpPr txBox="1"/>
          <p:nvPr/>
        </p:nvSpPr>
        <p:spPr>
          <a:xfrm>
            <a:off x="835786" y="1319899"/>
            <a:ext cx="7453672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2000" dirty="0">
                <a:solidFill>
                  <a:srgbClr val="FF0000"/>
                </a:solidFill>
              </a:rPr>
              <a:t>Personenerkennung</a:t>
            </a:r>
            <a:r>
              <a:rPr lang="de-DE" sz="2000" dirty="0"/>
              <a:t> mit </a:t>
            </a:r>
            <a:r>
              <a:rPr lang="de-DE" sz="2000" dirty="0">
                <a:solidFill>
                  <a:srgbClr val="0070C0"/>
                </a:solidFill>
              </a:rPr>
              <a:t>eindeutigen Unterscheidungsmerkmal</a:t>
            </a:r>
            <a:r>
              <a:rPr lang="de-DE" sz="2000" dirty="0">
                <a:solidFill>
                  <a:srgbClr val="FFFF00"/>
                </a:solidFill>
              </a:rPr>
              <a:t>  </a:t>
            </a:r>
            <a:r>
              <a:rPr lang="de-DE" sz="2000" dirty="0">
                <a:solidFill>
                  <a:schemeClr val="tx1"/>
                </a:solidFill>
              </a:rPr>
              <a:t>inkl. der Sammlung von </a:t>
            </a:r>
            <a:r>
              <a:rPr lang="de-DE" sz="2000" dirty="0">
                <a:solidFill>
                  <a:srgbClr val="92D050"/>
                </a:solidFill>
              </a:rPr>
              <a:t>Standortinformation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71937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Positionsbestimmung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0B7AB9-34F6-4E72-AB0A-202B154F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39" y="1413932"/>
            <a:ext cx="5920458" cy="46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83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Fakten über Netze (</a:t>
            </a:r>
            <a:r>
              <a:rPr lang="de-DE" dirty="0" err="1"/>
              <a:t>ImageNet</a:t>
            </a:r>
            <a:r>
              <a:rPr lang="de-DE" dirty="0"/>
              <a:t>)</a:t>
            </a:r>
            <a:endParaRPr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E35DE02-54C2-4A11-8B81-3E92545D4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2093419"/>
            <a:ext cx="8217575" cy="32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6578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Testergebnis eigener Datensatz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4DBF4C-B9D2-40C3-8F06-48B249A3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1533616"/>
            <a:ext cx="8348133" cy="45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4279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Testergebnis COCO-Datensatz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4DBF4C-B9D2-40C3-8F06-48B249A3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60" y="1533616"/>
            <a:ext cx="8113678" cy="45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48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Non-Maximum Suppression</a:t>
            </a:r>
            <a:endParaRPr dirty="0"/>
          </a:p>
        </p:txBody>
      </p:sp>
      <p:pic>
        <p:nvPicPr>
          <p:cNvPr id="2050" name="Picture 2" descr="Non-maximum Suppression (NMS). A Technique to remove duplicates and… | by  Sambasivarao. K | Towards Data Science">
            <a:extLst>
              <a:ext uri="{FF2B5EF4-FFF2-40B4-BE49-F238E27FC236}">
                <a16:creationId xmlns:a16="http://schemas.microsoft.com/office/drawing/2014/main" id="{D73F22F2-F55E-4285-B08E-120898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8" y="1817662"/>
            <a:ext cx="8540124" cy="393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424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97"/>
          <p:cNvSpPr txBox="1">
            <a:spLocks noGrp="1"/>
          </p:cNvSpPr>
          <p:nvPr>
            <p:ph type="sldNum" sz="quarter" idx="4294967295"/>
          </p:nvPr>
        </p:nvSpPr>
        <p:spPr>
          <a:xfrm>
            <a:off x="8529273" y="6299646"/>
            <a:ext cx="3225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39" name="ROS-Netzwerk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Eingebettetes System</a:t>
            </a:r>
            <a:endParaRPr dirty="0"/>
          </a:p>
        </p:txBody>
      </p:sp>
      <p:pic>
        <p:nvPicPr>
          <p:cNvPr id="14338" name="Picture 2" descr="Raspberry Pi 4 Model B - 2GB, RPI4-MODBP-2GB - Antratek Electronics">
            <a:extLst>
              <a:ext uri="{FF2B5EF4-FFF2-40B4-BE49-F238E27FC236}">
                <a16:creationId xmlns:a16="http://schemas.microsoft.com/office/drawing/2014/main" id="{D76B5EA5-7C3B-47ED-BAFB-FE5182F6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8" y="1329267"/>
            <a:ext cx="7436943" cy="47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3038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Kolloquium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921410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BC44CC2-9490-49A2-A11E-7BED7D60C80D}"/>
              </a:ext>
            </a:extLst>
          </p:cNvPr>
          <p:cNvSpPr txBox="1"/>
          <p:nvPr/>
        </p:nvSpPr>
        <p:spPr>
          <a:xfrm>
            <a:off x="311698" y="2305617"/>
            <a:ext cx="5274733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000" dirty="0"/>
              <a:t>1.   </a:t>
            </a:r>
            <a:r>
              <a:rPr lang="en-GB" sz="2000" dirty="0" err="1"/>
              <a:t>Konzept</a:t>
            </a:r>
            <a:endParaRPr lang="en-GB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0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000" dirty="0"/>
              <a:t>2.   </a:t>
            </a:r>
            <a:r>
              <a:rPr lang="en-GB" sz="2000" dirty="0" err="1"/>
              <a:t>Methoden</a:t>
            </a:r>
            <a:r>
              <a:rPr lang="en-GB" sz="2000" dirty="0"/>
              <a:t> der </a:t>
            </a:r>
            <a:r>
              <a:rPr lang="en-GB" sz="2000" dirty="0" err="1"/>
              <a:t>Objekterkennung</a:t>
            </a:r>
            <a:endParaRPr lang="en-GB" sz="20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000" dirty="0"/>
              <a:t>	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000" dirty="0"/>
              <a:t>3.   </a:t>
            </a:r>
            <a:r>
              <a:rPr lang="en-GB" sz="2000" dirty="0" err="1"/>
              <a:t>Ergebnisse</a:t>
            </a:r>
            <a:endParaRPr lang="en-GB" sz="20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0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000" dirty="0"/>
              <a:t>4.   </a:t>
            </a:r>
            <a:r>
              <a:rPr lang="en-GB" sz="2000" dirty="0" err="1"/>
              <a:t>Zusammenfassung</a:t>
            </a:r>
            <a:r>
              <a:rPr lang="en-GB" sz="2000" dirty="0"/>
              <a:t> und </a:t>
            </a:r>
            <a:r>
              <a:rPr lang="en-GB" sz="2000" dirty="0" err="1"/>
              <a:t>Ausblick</a:t>
            </a:r>
            <a:endParaRPr lang="de-DE" sz="20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66FA96BB-01ED-447D-AC99-EFCABD508C6D}"/>
              </a:ext>
            </a:extLst>
          </p:cNvPr>
          <p:cNvSpPr txBox="1">
            <a:spLocks/>
          </p:cNvSpPr>
          <p:nvPr/>
        </p:nvSpPr>
        <p:spPr>
          <a:xfrm>
            <a:off x="8601467" y="6310710"/>
            <a:ext cx="250355" cy="338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3" tIns="91423" rIns="91423" bIns="91423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585858"/>
                </a:solidFill>
                <a:effectLst/>
                <a:uFillTx/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4721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Wirkstruktur Personenerkennung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D3D990-25E6-4AFF-843B-B2B5A27DF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4" y="3423408"/>
            <a:ext cx="8410883" cy="22073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AEB81C7-9398-4B3A-A192-6812BCB5EDC3}"/>
              </a:ext>
            </a:extLst>
          </p:cNvPr>
          <p:cNvSpPr txBox="1"/>
          <p:nvPr/>
        </p:nvSpPr>
        <p:spPr>
          <a:xfrm>
            <a:off x="246793" y="1481321"/>
            <a:ext cx="8540124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Es wird </a:t>
            </a:r>
            <a:r>
              <a:rPr lang="de-DE" sz="2000" dirty="0"/>
              <a:t>u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nabhängig von der Erkennung einer Person die Distanz gemessen. </a:t>
            </a:r>
            <a:r>
              <a:rPr lang="de-DE" sz="2000" dirty="0"/>
              <a:t>Die Datenverarbeitung speichert alle erzeugten Informationen.</a:t>
            </a: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Bestimmung der Dis</a:t>
            </a:r>
            <a:r>
              <a:rPr lang="de-DE" sz="2000" dirty="0"/>
              <a:t>tanz mithilfe von Tiefen- und 2D Bildinformationen 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Anforderung an Bildverarbeitung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5C8724-AF99-4688-B332-B93BC09EAAAB}"/>
              </a:ext>
            </a:extLst>
          </p:cNvPr>
          <p:cNvSpPr txBox="1"/>
          <p:nvPr/>
        </p:nvSpPr>
        <p:spPr>
          <a:xfrm>
            <a:off x="311698" y="1603686"/>
            <a:ext cx="8122670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Das Erkennungssystem </a:t>
            </a:r>
            <a:r>
              <a:rPr kumimoji="0" lang="de-DE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solllte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so genau und schnell wie möglich erkennen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Zur Entlastung des ALFs müssen die Systeme für mobile Anwendungen geeignet sein</a:t>
            </a:r>
          </a:p>
        </p:txBody>
      </p:sp>
      <p:pic>
        <p:nvPicPr>
          <p:cNvPr id="2" name="Shape 59" descr="Shape 59">
            <a:extLst>
              <a:ext uri="{FF2B5EF4-FFF2-40B4-BE49-F238E27FC236}">
                <a16:creationId xmlns:a16="http://schemas.microsoft.com/office/drawing/2014/main" id="{1910DD10-78AD-4BF1-9DBF-D16AD788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8" y="3779804"/>
            <a:ext cx="3772622" cy="23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Raspberry Pi 3 Model B ARM-Cortex-A53 4x 1,2GHz, 1GB: Amazon.de: Computer &amp;  Zubehör">
            <a:extLst>
              <a:ext uri="{FF2B5EF4-FFF2-40B4-BE49-F238E27FC236}">
                <a16:creationId xmlns:a16="http://schemas.microsoft.com/office/drawing/2014/main" id="{5E9D161C-44DB-479B-B8CB-B88B72F6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006" y="3781247"/>
            <a:ext cx="4051296" cy="24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A5BA4FC-C6DC-4253-A296-605535883249}"/>
              </a:ext>
            </a:extLst>
          </p:cNvPr>
          <p:cNvSpPr/>
          <p:nvPr/>
        </p:nvSpPr>
        <p:spPr>
          <a:xfrm>
            <a:off x="4276029" y="4972495"/>
            <a:ext cx="313267" cy="45719"/>
          </a:xfrm>
          <a:prstGeom prst="rightArrow">
            <a:avLst/>
          </a:prstGeom>
          <a:solidFill>
            <a:srgbClr val="FFFFFF"/>
          </a:solidFill>
          <a:ln w="7302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314D7C-2E9E-4081-9DA6-924D36330958}"/>
              </a:ext>
            </a:extLst>
          </p:cNvPr>
          <p:cNvSpPr txBox="1"/>
          <p:nvPr/>
        </p:nvSpPr>
        <p:spPr>
          <a:xfrm>
            <a:off x="8666117" y="5901505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[1]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2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Klassische Objekterkennung HOG &amp; SVM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70E480-A975-4289-A062-1DC76583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78" y="4037286"/>
            <a:ext cx="2269855" cy="18152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B9F6D79-D6F4-4464-AC1D-4345E058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0" y="4046992"/>
            <a:ext cx="2269855" cy="1805567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364CC72-4496-4EFC-BC43-243109848DD3}"/>
              </a:ext>
            </a:extLst>
          </p:cNvPr>
          <p:cNvSpPr/>
          <p:nvPr/>
        </p:nvSpPr>
        <p:spPr>
          <a:xfrm>
            <a:off x="3050468" y="4944767"/>
            <a:ext cx="313267" cy="45719"/>
          </a:xfrm>
          <a:prstGeom prst="rightArrow">
            <a:avLst/>
          </a:prstGeom>
          <a:solidFill>
            <a:srgbClr val="FFFFFF"/>
          </a:solidFill>
          <a:ln w="7302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5C8724-AF99-4688-B332-B93BC09EAAAB}"/>
              </a:ext>
            </a:extLst>
          </p:cNvPr>
          <p:cNvSpPr txBox="1"/>
          <p:nvPr/>
        </p:nvSpPr>
        <p:spPr>
          <a:xfrm>
            <a:off x="311698" y="1729151"/>
            <a:ext cx="8122670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Merkmale eines Bildes werden anhand von Gradienten dargestellt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Trennung erlernter Klassen anhand von Hyperebenen in dem SVM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Objekterkennung wird hierbei auf ein lineares Problem reduziert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473E5FD-B728-4CB7-AC83-CC0DF4746C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93" y="4006689"/>
            <a:ext cx="2052290" cy="1921877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B0758DD-0FA7-45FA-86C5-9385A6DB894C}"/>
              </a:ext>
            </a:extLst>
          </p:cNvPr>
          <p:cNvSpPr/>
          <p:nvPr/>
        </p:nvSpPr>
        <p:spPr>
          <a:xfrm>
            <a:off x="5777076" y="4944766"/>
            <a:ext cx="313267" cy="45719"/>
          </a:xfrm>
          <a:prstGeom prst="rightArrow">
            <a:avLst/>
          </a:prstGeom>
          <a:solidFill>
            <a:srgbClr val="FFFFFF"/>
          </a:solidFill>
          <a:ln w="7302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5AC6B1A-B64D-4A76-BEF6-DC84C9736742}"/>
              </a:ext>
            </a:extLst>
          </p:cNvPr>
          <p:cNvSpPr txBox="1"/>
          <p:nvPr/>
        </p:nvSpPr>
        <p:spPr>
          <a:xfrm>
            <a:off x="1580448" y="5852559"/>
            <a:ext cx="526698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600" dirty="0"/>
              <a:t>Foto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AC1EF7-4EE7-4554-A46B-E7BD2ECD31FD}"/>
              </a:ext>
            </a:extLst>
          </p:cNvPr>
          <p:cNvSpPr txBox="1"/>
          <p:nvPr/>
        </p:nvSpPr>
        <p:spPr>
          <a:xfrm>
            <a:off x="4013770" y="5852559"/>
            <a:ext cx="1113269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600" dirty="0"/>
              <a:t>Gradienten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2E69E26-7FBE-44CC-80CC-E3F93DAB472F}"/>
              </a:ext>
            </a:extLst>
          </p:cNvPr>
          <p:cNvSpPr txBox="1"/>
          <p:nvPr/>
        </p:nvSpPr>
        <p:spPr>
          <a:xfrm>
            <a:off x="6769693" y="5852559"/>
            <a:ext cx="58109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600" dirty="0"/>
              <a:t>SVM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870080-1F8E-4EC5-938F-C02A529C5688}"/>
              </a:ext>
            </a:extLst>
          </p:cNvPr>
          <p:cNvSpPr txBox="1"/>
          <p:nvPr/>
        </p:nvSpPr>
        <p:spPr>
          <a:xfrm>
            <a:off x="3087475" y="5697738"/>
            <a:ext cx="259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[2]</a:t>
            </a:r>
            <a:endParaRPr kumimoji="0" lang="en-GB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08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78"/>
          <p:cNvSpPr txBox="1">
            <a:spLocks noGrp="1"/>
          </p:cNvSpPr>
          <p:nvPr>
            <p:ph type="sldNum" sz="quarter" idx="4294967295"/>
          </p:nvPr>
        </p:nvSpPr>
        <p:spPr>
          <a:xfrm>
            <a:off x="8592773" y="6299646"/>
            <a:ext cx="259049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Latin Modern Roman"/>
                <a:ea typeface="Latin Modern Roman"/>
                <a:cs typeface="Latin Modern Roman"/>
                <a:sym typeface="Latin Modern Roma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6" name="Motivation und Aufgabenstellung"/>
          <p:cNvSpPr txBox="1">
            <a:spLocks noGrp="1"/>
          </p:cNvSpPr>
          <p:nvPr>
            <p:ph type="body" sz="quarter" idx="1"/>
          </p:nvPr>
        </p:nvSpPr>
        <p:spPr>
          <a:xfrm>
            <a:off x="311698" y="95371"/>
            <a:ext cx="4894324" cy="10750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Faltungsnetzwerke</a:t>
            </a:r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A7942-7938-4611-9844-E72C0D007FE0}"/>
              </a:ext>
            </a:extLst>
          </p:cNvPr>
          <p:cNvSpPr txBox="1"/>
          <p:nvPr/>
        </p:nvSpPr>
        <p:spPr>
          <a:xfrm>
            <a:off x="520541" y="1557169"/>
            <a:ext cx="445511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144497-8001-49CC-9DEF-E694FF26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4" y="2353392"/>
            <a:ext cx="6090609" cy="376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082D6F-4CA3-470E-B399-50F5FFC3DAEB}"/>
              </a:ext>
            </a:extLst>
          </p:cNvPr>
          <p:cNvSpPr txBox="1"/>
          <p:nvPr/>
        </p:nvSpPr>
        <p:spPr>
          <a:xfrm>
            <a:off x="1526694" y="1337733"/>
            <a:ext cx="6181048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/>
              <a:t>Höhere Genauigkeit durch Faltung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Weniger Parameter </a:t>
            </a: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Weniger Speicherplatz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>
                <a:sym typeface="Wingdings" panose="05000000000000000000" pitchFamily="2" charset="2"/>
              </a:rPr>
              <a:t>Schnelleres Training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41450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Bildschirmpräsentation (4:3)</PresentationFormat>
  <Paragraphs>318</Paragraphs>
  <Slides>45</Slides>
  <Notes>14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Latin Modern Roman</vt:lpstr>
      <vt:lpstr>LMRoman10-Bold</vt:lpstr>
      <vt:lpstr>NimbusSanL-Regu</vt:lpstr>
      <vt:lpstr>NimbusSanL-ReguItal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Giuliano 'Giulli' Montorio</cp:lastModifiedBy>
  <cp:revision>109</cp:revision>
  <dcterms:modified xsi:type="dcterms:W3CDTF">2020-10-28T07:39:14Z</dcterms:modified>
</cp:coreProperties>
</file>